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62" r:id="rId3"/>
    <p:sldId id="264" r:id="rId4"/>
    <p:sldId id="268" r:id="rId5"/>
    <p:sldId id="269" r:id="rId6"/>
    <p:sldId id="270" r:id="rId7"/>
    <p:sldId id="271" r:id="rId8"/>
    <p:sldId id="272" r:id="rId9"/>
    <p:sldId id="273" r:id="rId10"/>
    <p:sldId id="267"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RpAwZQcI4Wi2xgfNhtNbJpqpf8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p:restoredTop sz="81910"/>
  </p:normalViewPr>
  <p:slideViewPr>
    <p:cSldViewPr snapToGrid="0">
      <p:cViewPr varScale="1">
        <p:scale>
          <a:sx n="127" d="100"/>
          <a:sy n="127" d="100"/>
        </p:scale>
        <p:origin x="3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D7CBC-B16F-4656-ABB8-7EA671D785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280B53B-2BAA-490B-A336-F15B2DAF1FD9}">
      <dgm:prSet/>
      <dgm:spPr>
        <a:solidFill>
          <a:schemeClr val="accent2">
            <a:lumMod val="75000"/>
          </a:schemeClr>
        </a:solidFill>
      </dgm:spPr>
      <dgm:t>
        <a:bodyPr/>
        <a:lstStyle/>
        <a:p>
          <a:r>
            <a:rPr lang="en-CA" b="1"/>
            <a:t>What is Pitching?</a:t>
          </a:r>
          <a:endParaRPr lang="en-US"/>
        </a:p>
      </dgm:t>
    </dgm:pt>
    <dgm:pt modelId="{2BB43255-C12C-44D4-B81A-56E42DABD5D4}" type="parTrans" cxnId="{2B9605D2-DD69-4C8D-A725-7D166D21FF64}">
      <dgm:prSet/>
      <dgm:spPr/>
      <dgm:t>
        <a:bodyPr/>
        <a:lstStyle/>
        <a:p>
          <a:endParaRPr lang="en-US"/>
        </a:p>
      </dgm:t>
    </dgm:pt>
    <dgm:pt modelId="{CB1D7A84-A27A-48F6-ACE5-07853A7B3FF6}" type="sibTrans" cxnId="{2B9605D2-DD69-4C8D-A725-7D166D21FF64}">
      <dgm:prSet/>
      <dgm:spPr/>
      <dgm:t>
        <a:bodyPr/>
        <a:lstStyle/>
        <a:p>
          <a:endParaRPr lang="en-US"/>
        </a:p>
      </dgm:t>
    </dgm:pt>
    <dgm:pt modelId="{B5AC75E4-8855-48D6-AFFA-A23F36553D99}">
      <dgm:prSet/>
      <dgm:spPr/>
      <dgm:t>
        <a:bodyPr/>
        <a:lstStyle/>
        <a:p>
          <a:r>
            <a:rPr lang="en-CA"/>
            <a:t>Presenting an idea, product, or service to an audience (investors, partners, customers).</a:t>
          </a:r>
          <a:endParaRPr lang="en-US"/>
        </a:p>
      </dgm:t>
    </dgm:pt>
    <dgm:pt modelId="{B80CECEE-4A9C-442B-8F6A-459F8362A4AC}" type="parTrans" cxnId="{447D2933-9141-440A-8D6A-446FA89BC102}">
      <dgm:prSet/>
      <dgm:spPr/>
      <dgm:t>
        <a:bodyPr/>
        <a:lstStyle/>
        <a:p>
          <a:endParaRPr lang="en-US"/>
        </a:p>
      </dgm:t>
    </dgm:pt>
    <dgm:pt modelId="{5D345DEA-08F3-4E06-A4B9-7E0598557DC6}" type="sibTrans" cxnId="{447D2933-9141-440A-8D6A-446FA89BC102}">
      <dgm:prSet/>
      <dgm:spPr/>
      <dgm:t>
        <a:bodyPr/>
        <a:lstStyle/>
        <a:p>
          <a:endParaRPr lang="en-US"/>
        </a:p>
      </dgm:t>
    </dgm:pt>
    <dgm:pt modelId="{656CA8AB-86C1-4DA0-A58D-575437A35F62}">
      <dgm:prSet/>
      <dgm:spPr/>
      <dgm:t>
        <a:bodyPr/>
        <a:lstStyle/>
        <a:p>
          <a:r>
            <a:rPr lang="en-CA"/>
            <a:t>Objective: Convince the audience to take specific action (e.g., invest, partner, buy).</a:t>
          </a:r>
          <a:endParaRPr lang="en-US"/>
        </a:p>
      </dgm:t>
    </dgm:pt>
    <dgm:pt modelId="{25C59E90-CDD2-4791-9179-82AFE2E3A63B}" type="parTrans" cxnId="{F84C4A3C-61F9-4783-BA27-1B1F423C9645}">
      <dgm:prSet/>
      <dgm:spPr/>
      <dgm:t>
        <a:bodyPr/>
        <a:lstStyle/>
        <a:p>
          <a:endParaRPr lang="en-US"/>
        </a:p>
      </dgm:t>
    </dgm:pt>
    <dgm:pt modelId="{1112562C-0CD8-4346-BB52-72650EEEDB04}" type="sibTrans" cxnId="{F84C4A3C-61F9-4783-BA27-1B1F423C9645}">
      <dgm:prSet/>
      <dgm:spPr/>
      <dgm:t>
        <a:bodyPr/>
        <a:lstStyle/>
        <a:p>
          <a:endParaRPr lang="en-US"/>
        </a:p>
      </dgm:t>
    </dgm:pt>
    <dgm:pt modelId="{21FACD36-684F-4E1C-B1B9-E2C51244B415}">
      <dgm:prSet/>
      <dgm:spPr>
        <a:solidFill>
          <a:schemeClr val="accent2">
            <a:lumMod val="75000"/>
          </a:schemeClr>
        </a:solidFill>
      </dgm:spPr>
      <dgm:t>
        <a:bodyPr/>
        <a:lstStyle/>
        <a:p>
          <a:r>
            <a:rPr lang="en-CA" b="1" dirty="0"/>
            <a:t>Why Pitching Matters?</a:t>
          </a:r>
          <a:endParaRPr lang="en-US" dirty="0"/>
        </a:p>
      </dgm:t>
    </dgm:pt>
    <dgm:pt modelId="{9FDC8A56-E56F-4DB9-B0F7-B6B1B40BE063}" type="parTrans" cxnId="{AEDB8BEE-3258-483B-BFFF-B68FA983C86F}">
      <dgm:prSet/>
      <dgm:spPr/>
      <dgm:t>
        <a:bodyPr/>
        <a:lstStyle/>
        <a:p>
          <a:endParaRPr lang="en-US"/>
        </a:p>
      </dgm:t>
    </dgm:pt>
    <dgm:pt modelId="{1D5B8ACB-FFBA-469F-8E7A-5C782BE95774}" type="sibTrans" cxnId="{AEDB8BEE-3258-483B-BFFF-B68FA983C86F}">
      <dgm:prSet/>
      <dgm:spPr/>
      <dgm:t>
        <a:bodyPr/>
        <a:lstStyle/>
        <a:p>
          <a:endParaRPr lang="en-US"/>
        </a:p>
      </dgm:t>
    </dgm:pt>
    <dgm:pt modelId="{545E7270-E509-43F3-A134-96E4927D78E2}">
      <dgm:prSet/>
      <dgm:spPr/>
      <dgm:t>
        <a:bodyPr/>
        <a:lstStyle/>
        <a:p>
          <a:r>
            <a:rPr lang="en-CA" dirty="0"/>
            <a:t>Builds connections.</a:t>
          </a:r>
          <a:br>
            <a:rPr lang="en-CA" dirty="0"/>
          </a:br>
          <a:r>
            <a:rPr lang="en-CA" b="1" i="1" dirty="0"/>
            <a:t>KNOW YOUR AUDIENCE!!!</a:t>
          </a:r>
          <a:endParaRPr lang="en-US" b="1" i="1" dirty="0"/>
        </a:p>
      </dgm:t>
    </dgm:pt>
    <dgm:pt modelId="{70B6E698-228E-4BAE-AA45-F77180249615}" type="parTrans" cxnId="{18E53122-12E1-4D94-8B56-984B05DB5064}">
      <dgm:prSet/>
      <dgm:spPr/>
      <dgm:t>
        <a:bodyPr/>
        <a:lstStyle/>
        <a:p>
          <a:endParaRPr lang="en-US"/>
        </a:p>
      </dgm:t>
    </dgm:pt>
    <dgm:pt modelId="{9BE98A7D-66F0-4BC7-9745-0EE58D18B62B}" type="sibTrans" cxnId="{18E53122-12E1-4D94-8B56-984B05DB5064}">
      <dgm:prSet/>
      <dgm:spPr/>
      <dgm:t>
        <a:bodyPr/>
        <a:lstStyle/>
        <a:p>
          <a:endParaRPr lang="en-US"/>
        </a:p>
      </dgm:t>
    </dgm:pt>
    <dgm:pt modelId="{0DDA478C-11A1-43DE-AA1F-935E2DE04A50}">
      <dgm:prSet/>
      <dgm:spPr/>
      <dgm:t>
        <a:bodyPr/>
        <a:lstStyle/>
        <a:p>
          <a:r>
            <a:rPr lang="en-CA"/>
            <a:t>Opens opportunities for funding and growth.</a:t>
          </a:r>
          <a:endParaRPr lang="en-US"/>
        </a:p>
      </dgm:t>
    </dgm:pt>
    <dgm:pt modelId="{2DF63D2C-BB49-459D-8F4F-509DA7C57058}" type="parTrans" cxnId="{0CF28AA2-0DC3-42FF-B928-A8F5A80665C5}">
      <dgm:prSet/>
      <dgm:spPr/>
      <dgm:t>
        <a:bodyPr/>
        <a:lstStyle/>
        <a:p>
          <a:endParaRPr lang="en-US"/>
        </a:p>
      </dgm:t>
    </dgm:pt>
    <dgm:pt modelId="{7BA25BE2-77E6-40E5-A595-8B35A0C5B11B}" type="sibTrans" cxnId="{0CF28AA2-0DC3-42FF-B928-A8F5A80665C5}">
      <dgm:prSet/>
      <dgm:spPr/>
      <dgm:t>
        <a:bodyPr/>
        <a:lstStyle/>
        <a:p>
          <a:endParaRPr lang="en-US"/>
        </a:p>
      </dgm:t>
    </dgm:pt>
    <dgm:pt modelId="{3E25BB15-8B10-4FF5-B457-5321459C0ED9}">
      <dgm:prSet/>
      <dgm:spPr/>
      <dgm:t>
        <a:bodyPr/>
        <a:lstStyle/>
        <a:p>
          <a:r>
            <a:rPr lang="en-CA"/>
            <a:t>Demonstrates your value and vision.</a:t>
          </a:r>
          <a:endParaRPr lang="en-US"/>
        </a:p>
      </dgm:t>
    </dgm:pt>
    <dgm:pt modelId="{C8878C33-088E-4E59-86A3-09AF53FD2F73}" type="parTrans" cxnId="{5F7EAAB9-97E8-4E8D-92D1-FB7C88D159D0}">
      <dgm:prSet/>
      <dgm:spPr/>
      <dgm:t>
        <a:bodyPr/>
        <a:lstStyle/>
        <a:p>
          <a:endParaRPr lang="en-US"/>
        </a:p>
      </dgm:t>
    </dgm:pt>
    <dgm:pt modelId="{DEE590B9-14D0-4736-853F-8D3CCF1DB185}" type="sibTrans" cxnId="{5F7EAAB9-97E8-4E8D-92D1-FB7C88D159D0}">
      <dgm:prSet/>
      <dgm:spPr/>
      <dgm:t>
        <a:bodyPr/>
        <a:lstStyle/>
        <a:p>
          <a:endParaRPr lang="en-US"/>
        </a:p>
      </dgm:t>
    </dgm:pt>
    <dgm:pt modelId="{68E5292E-488D-493E-B75C-A05C9520946A}">
      <dgm:prSet/>
      <dgm:spPr>
        <a:solidFill>
          <a:schemeClr val="accent2">
            <a:lumMod val="75000"/>
          </a:schemeClr>
        </a:solidFill>
      </dgm:spPr>
      <dgm:t>
        <a:bodyPr/>
        <a:lstStyle/>
        <a:p>
          <a:r>
            <a:rPr lang="en-CA" b="1" dirty="0"/>
            <a:t>Key Elements of a Great Pitch</a:t>
          </a:r>
          <a:endParaRPr lang="en-US" dirty="0"/>
        </a:p>
      </dgm:t>
    </dgm:pt>
    <dgm:pt modelId="{AE957F66-CFF7-4A45-8B33-89347F099531}" type="parTrans" cxnId="{F3821A14-22A6-4555-8DCF-4B8A533C7A8A}">
      <dgm:prSet/>
      <dgm:spPr/>
      <dgm:t>
        <a:bodyPr/>
        <a:lstStyle/>
        <a:p>
          <a:endParaRPr lang="en-US"/>
        </a:p>
      </dgm:t>
    </dgm:pt>
    <dgm:pt modelId="{29922A2B-6F6A-4558-9DE6-66B76521551E}" type="sibTrans" cxnId="{F3821A14-22A6-4555-8DCF-4B8A533C7A8A}">
      <dgm:prSet/>
      <dgm:spPr/>
      <dgm:t>
        <a:bodyPr/>
        <a:lstStyle/>
        <a:p>
          <a:endParaRPr lang="en-US"/>
        </a:p>
      </dgm:t>
    </dgm:pt>
    <dgm:pt modelId="{B6E9E76F-B8D5-4E5A-A804-A3C55D35F722}">
      <dgm:prSet/>
      <dgm:spPr/>
      <dgm:t>
        <a:bodyPr/>
        <a:lstStyle/>
        <a:p>
          <a:r>
            <a:rPr lang="en-CA" b="1"/>
            <a:t>Storytelling:</a:t>
          </a:r>
          <a:r>
            <a:rPr lang="en-CA"/>
            <a:t> Create an emotional connection.</a:t>
          </a:r>
          <a:endParaRPr lang="en-US"/>
        </a:p>
      </dgm:t>
    </dgm:pt>
    <dgm:pt modelId="{58E76F0C-ABDE-485D-8E1C-F64F5F9989E2}" type="parTrans" cxnId="{3903F7DE-4D57-46F0-A7C1-77E7491410CE}">
      <dgm:prSet/>
      <dgm:spPr/>
      <dgm:t>
        <a:bodyPr/>
        <a:lstStyle/>
        <a:p>
          <a:endParaRPr lang="en-US"/>
        </a:p>
      </dgm:t>
    </dgm:pt>
    <dgm:pt modelId="{3D744A41-C54F-4D90-A7BF-0E17ED2E6F0A}" type="sibTrans" cxnId="{3903F7DE-4D57-46F0-A7C1-77E7491410CE}">
      <dgm:prSet/>
      <dgm:spPr/>
      <dgm:t>
        <a:bodyPr/>
        <a:lstStyle/>
        <a:p>
          <a:endParaRPr lang="en-US"/>
        </a:p>
      </dgm:t>
    </dgm:pt>
    <dgm:pt modelId="{2D746C90-0BD7-4B79-9C05-44A5DBFEAF52}">
      <dgm:prSet/>
      <dgm:spPr/>
      <dgm:t>
        <a:bodyPr/>
        <a:lstStyle/>
        <a:p>
          <a:r>
            <a:rPr lang="en-CA" b="1"/>
            <a:t>Clarity:</a:t>
          </a:r>
          <a:r>
            <a:rPr lang="en-CA"/>
            <a:t> Be concise and direct.</a:t>
          </a:r>
          <a:endParaRPr lang="en-US"/>
        </a:p>
      </dgm:t>
    </dgm:pt>
    <dgm:pt modelId="{F3C38A5D-59A6-4C82-B878-9070999DE0BB}" type="parTrans" cxnId="{A816A617-81D7-42B0-9C91-6442329126D6}">
      <dgm:prSet/>
      <dgm:spPr/>
      <dgm:t>
        <a:bodyPr/>
        <a:lstStyle/>
        <a:p>
          <a:endParaRPr lang="en-US"/>
        </a:p>
      </dgm:t>
    </dgm:pt>
    <dgm:pt modelId="{1BBFE57B-B6A6-4F6F-BA98-F4E9EBC192D1}" type="sibTrans" cxnId="{A816A617-81D7-42B0-9C91-6442329126D6}">
      <dgm:prSet/>
      <dgm:spPr/>
      <dgm:t>
        <a:bodyPr/>
        <a:lstStyle/>
        <a:p>
          <a:endParaRPr lang="en-US"/>
        </a:p>
      </dgm:t>
    </dgm:pt>
    <dgm:pt modelId="{CA07D6E6-CC7F-495D-A67B-BC6397F58E90}">
      <dgm:prSet/>
      <dgm:spPr/>
      <dgm:t>
        <a:bodyPr/>
        <a:lstStyle/>
        <a:p>
          <a:r>
            <a:rPr lang="en-CA" b="1" dirty="0"/>
            <a:t>Problem-Solving:</a:t>
          </a:r>
          <a:r>
            <a:rPr lang="en-CA" dirty="0"/>
            <a:t> Show how you address a clear need.</a:t>
          </a:r>
          <a:endParaRPr lang="en-US" dirty="0"/>
        </a:p>
      </dgm:t>
    </dgm:pt>
    <dgm:pt modelId="{B9474D3E-85D5-400E-9143-C149BD1DB6AB}" type="parTrans" cxnId="{16FF00E9-1256-4664-8C64-9909AEB1FFA5}">
      <dgm:prSet/>
      <dgm:spPr/>
      <dgm:t>
        <a:bodyPr/>
        <a:lstStyle/>
        <a:p>
          <a:endParaRPr lang="en-US"/>
        </a:p>
      </dgm:t>
    </dgm:pt>
    <dgm:pt modelId="{7D671D13-6CEB-4810-A94C-65C3DADD4429}" type="sibTrans" cxnId="{16FF00E9-1256-4664-8C64-9909AEB1FFA5}">
      <dgm:prSet/>
      <dgm:spPr/>
      <dgm:t>
        <a:bodyPr/>
        <a:lstStyle/>
        <a:p>
          <a:endParaRPr lang="en-US"/>
        </a:p>
      </dgm:t>
    </dgm:pt>
    <dgm:pt modelId="{B5B63503-15A9-4ECF-8CC8-9B514DD9838D}">
      <dgm:prSet/>
      <dgm:spPr/>
      <dgm:t>
        <a:bodyPr/>
        <a:lstStyle/>
        <a:p>
          <a:r>
            <a:rPr lang="en-CA" b="1"/>
            <a:t>Persuasion:</a:t>
          </a:r>
          <a:r>
            <a:rPr lang="en-CA"/>
            <a:t> Inspire trust and confidence.</a:t>
          </a:r>
          <a:endParaRPr lang="en-US"/>
        </a:p>
      </dgm:t>
    </dgm:pt>
    <dgm:pt modelId="{D6038B91-507B-4D8D-94D0-237AD2E05E26}" type="parTrans" cxnId="{C2517D0B-21E0-4198-AE73-206C06FB5E5D}">
      <dgm:prSet/>
      <dgm:spPr/>
      <dgm:t>
        <a:bodyPr/>
        <a:lstStyle/>
        <a:p>
          <a:endParaRPr lang="en-US"/>
        </a:p>
      </dgm:t>
    </dgm:pt>
    <dgm:pt modelId="{E109BA10-1E99-4469-9744-134817C41C92}" type="sibTrans" cxnId="{C2517D0B-21E0-4198-AE73-206C06FB5E5D}">
      <dgm:prSet/>
      <dgm:spPr/>
      <dgm:t>
        <a:bodyPr/>
        <a:lstStyle/>
        <a:p>
          <a:endParaRPr lang="en-US"/>
        </a:p>
      </dgm:t>
    </dgm:pt>
    <dgm:pt modelId="{47EA0905-ECAD-434D-B027-48FDC1DD59F4}" type="pres">
      <dgm:prSet presAssocID="{5E8D7CBC-B16F-4656-ABB8-7EA671D78595}" presName="diagram" presStyleCnt="0">
        <dgm:presLayoutVars>
          <dgm:dir/>
          <dgm:resizeHandles val="exact"/>
        </dgm:presLayoutVars>
      </dgm:prSet>
      <dgm:spPr/>
    </dgm:pt>
    <dgm:pt modelId="{1988A8BD-E1E6-DA4A-BBA9-2DBAC1576A6B}" type="pres">
      <dgm:prSet presAssocID="{2280B53B-2BAA-490B-A336-F15B2DAF1FD9}" presName="node" presStyleLbl="node1" presStyleIdx="0" presStyleCnt="12">
        <dgm:presLayoutVars>
          <dgm:bulletEnabled val="1"/>
        </dgm:presLayoutVars>
      </dgm:prSet>
      <dgm:spPr/>
    </dgm:pt>
    <dgm:pt modelId="{5F83E6E1-7E92-8748-BE6F-7BCA607AF682}" type="pres">
      <dgm:prSet presAssocID="{CB1D7A84-A27A-48F6-ACE5-07853A7B3FF6}" presName="sibTrans" presStyleCnt="0"/>
      <dgm:spPr/>
    </dgm:pt>
    <dgm:pt modelId="{F1D48CC5-97E3-BA4F-9D7F-97DFCCB0F033}" type="pres">
      <dgm:prSet presAssocID="{B5AC75E4-8855-48D6-AFFA-A23F36553D99}" presName="node" presStyleLbl="node1" presStyleIdx="1" presStyleCnt="12">
        <dgm:presLayoutVars>
          <dgm:bulletEnabled val="1"/>
        </dgm:presLayoutVars>
      </dgm:prSet>
      <dgm:spPr/>
    </dgm:pt>
    <dgm:pt modelId="{4AAA28C7-0D0B-4F4C-955A-9B6A55ABDC20}" type="pres">
      <dgm:prSet presAssocID="{5D345DEA-08F3-4E06-A4B9-7E0598557DC6}" presName="sibTrans" presStyleCnt="0"/>
      <dgm:spPr/>
    </dgm:pt>
    <dgm:pt modelId="{0EE74D72-AE23-2D45-9367-3A00BD635561}" type="pres">
      <dgm:prSet presAssocID="{656CA8AB-86C1-4DA0-A58D-575437A35F62}" presName="node" presStyleLbl="node1" presStyleIdx="2" presStyleCnt="12">
        <dgm:presLayoutVars>
          <dgm:bulletEnabled val="1"/>
        </dgm:presLayoutVars>
      </dgm:prSet>
      <dgm:spPr/>
    </dgm:pt>
    <dgm:pt modelId="{016C1559-260A-1346-9433-02B424B8A64F}" type="pres">
      <dgm:prSet presAssocID="{1112562C-0CD8-4346-BB52-72650EEEDB04}" presName="sibTrans" presStyleCnt="0"/>
      <dgm:spPr/>
    </dgm:pt>
    <dgm:pt modelId="{EF288110-7767-6447-A8B0-E26E8D3D009F}" type="pres">
      <dgm:prSet presAssocID="{21FACD36-684F-4E1C-B1B9-E2C51244B415}" presName="node" presStyleLbl="node1" presStyleIdx="3" presStyleCnt="12" custLinFactX="-130339" custLinFactY="18170" custLinFactNeighborX="-200000" custLinFactNeighborY="100000">
        <dgm:presLayoutVars>
          <dgm:bulletEnabled val="1"/>
        </dgm:presLayoutVars>
      </dgm:prSet>
      <dgm:spPr/>
    </dgm:pt>
    <dgm:pt modelId="{FE8E57B1-9444-244A-8A73-3D4046439A88}" type="pres">
      <dgm:prSet presAssocID="{1D5B8ACB-FFBA-469F-8E7A-5C782BE95774}" presName="sibTrans" presStyleCnt="0"/>
      <dgm:spPr/>
    </dgm:pt>
    <dgm:pt modelId="{6AE6430D-D0FD-ED45-ABA5-8CF6EE4B58D0}" type="pres">
      <dgm:prSet presAssocID="{545E7270-E509-43F3-A134-96E4927D78E2}" presName="node" presStyleLbl="node1" presStyleIdx="4" presStyleCnt="12" custLinFactX="-130174" custLinFactY="18170" custLinFactNeighborX="-200000" custLinFactNeighborY="100000">
        <dgm:presLayoutVars>
          <dgm:bulletEnabled val="1"/>
        </dgm:presLayoutVars>
      </dgm:prSet>
      <dgm:spPr/>
    </dgm:pt>
    <dgm:pt modelId="{4289F4D1-2C4F-B449-BE6D-B8DFD7AA9373}" type="pres">
      <dgm:prSet presAssocID="{9BE98A7D-66F0-4BC7-9745-0EE58D18B62B}" presName="sibTrans" presStyleCnt="0"/>
      <dgm:spPr/>
    </dgm:pt>
    <dgm:pt modelId="{027EEFAF-52E3-B146-BD53-0A698FD7F39B}" type="pres">
      <dgm:prSet presAssocID="{0DDA478C-11A1-43DE-AA1F-935E2DE04A50}" presName="node" presStyleLbl="node1" presStyleIdx="5" presStyleCnt="12" custLinFactX="100000" custLinFactNeighborX="121311" custLinFactNeighborY="1503">
        <dgm:presLayoutVars>
          <dgm:bulletEnabled val="1"/>
        </dgm:presLayoutVars>
      </dgm:prSet>
      <dgm:spPr/>
    </dgm:pt>
    <dgm:pt modelId="{94FE403C-FFFB-4648-95E3-A49C04EF587D}" type="pres">
      <dgm:prSet presAssocID="{7BA25BE2-77E6-40E5-A595-8B35A0C5B11B}" presName="sibTrans" presStyleCnt="0"/>
      <dgm:spPr/>
    </dgm:pt>
    <dgm:pt modelId="{C4AB0AA5-719C-9C4B-9F81-15FD4DE24487}" type="pres">
      <dgm:prSet presAssocID="{3E25BB15-8B10-4FF5-B457-5321459C0ED9}" presName="node" presStyleLbl="node1" presStyleIdx="6" presStyleCnt="12" custLinFactX="100000" custLinFactNeighborX="123299" custLinFactNeighborY="3071">
        <dgm:presLayoutVars>
          <dgm:bulletEnabled val="1"/>
        </dgm:presLayoutVars>
      </dgm:prSet>
      <dgm:spPr/>
    </dgm:pt>
    <dgm:pt modelId="{B8882EB9-2C7A-1F43-98C0-61977FC22208}" type="pres">
      <dgm:prSet presAssocID="{DEE590B9-14D0-4736-853F-8D3CCF1DB185}" presName="sibTrans" presStyleCnt="0"/>
      <dgm:spPr/>
    </dgm:pt>
    <dgm:pt modelId="{DEBF92FE-E055-5B45-BFB1-D6596FB935AC}" type="pres">
      <dgm:prSet presAssocID="{68E5292E-488D-493E-B75C-A05C9520946A}" presName="node" presStyleLbl="node1" presStyleIdx="7" presStyleCnt="12" custLinFactX="-100000" custLinFactY="11891" custLinFactNeighborX="-120315" custLinFactNeighborY="100000">
        <dgm:presLayoutVars>
          <dgm:bulletEnabled val="1"/>
        </dgm:presLayoutVars>
      </dgm:prSet>
      <dgm:spPr/>
    </dgm:pt>
    <dgm:pt modelId="{B9FF0F62-3023-3846-8450-24B77C4548E1}" type="pres">
      <dgm:prSet presAssocID="{29922A2B-6F6A-4558-9DE6-66B76521551E}" presName="sibTrans" presStyleCnt="0"/>
      <dgm:spPr/>
    </dgm:pt>
    <dgm:pt modelId="{B9FF7E23-1880-8C4C-A4C9-E419519058F1}" type="pres">
      <dgm:prSet presAssocID="{B6E9E76F-B8D5-4E5A-A804-A3C55D35F722}" presName="node" presStyleLbl="node1" presStyleIdx="8" presStyleCnt="12" custLinFactX="-100000" custLinFactY="13441" custLinFactNeighborX="-120315" custLinFactNeighborY="100000">
        <dgm:presLayoutVars>
          <dgm:bulletEnabled val="1"/>
        </dgm:presLayoutVars>
      </dgm:prSet>
      <dgm:spPr/>
    </dgm:pt>
    <dgm:pt modelId="{528D13D1-E0D6-9347-B332-89CFC413AE70}" type="pres">
      <dgm:prSet presAssocID="{3D744A41-C54F-4D90-A7BF-0E17ED2E6F0A}" presName="sibTrans" presStyleCnt="0"/>
      <dgm:spPr/>
    </dgm:pt>
    <dgm:pt modelId="{1C88D4AF-3E0F-7F4C-B4E4-E7190D898F67}" type="pres">
      <dgm:prSet presAssocID="{2D746C90-0BD7-4B79-9C05-44A5DBFEAF52}" presName="node" presStyleLbl="node1" presStyleIdx="9" presStyleCnt="12" custLinFactX="-100000" custLinFactY="12446" custLinFactNeighborX="-118689" custLinFactNeighborY="100000">
        <dgm:presLayoutVars>
          <dgm:bulletEnabled val="1"/>
        </dgm:presLayoutVars>
      </dgm:prSet>
      <dgm:spPr/>
    </dgm:pt>
    <dgm:pt modelId="{4F4507F0-F045-B142-8921-52F38A7F6D38}" type="pres">
      <dgm:prSet presAssocID="{1BBFE57B-B6A6-4F6F-BA98-F4E9EBC192D1}" presName="sibTrans" presStyleCnt="0"/>
      <dgm:spPr/>
    </dgm:pt>
    <dgm:pt modelId="{8ABAA141-0712-5F4F-82B0-02D09C57A29E}" type="pres">
      <dgm:prSet presAssocID="{CA07D6E6-CC7F-495D-A67B-BC6397F58E90}" presName="node" presStyleLbl="node1" presStyleIdx="10" presStyleCnt="12" custLinFactX="68371" custLinFactNeighborX="100000" custLinFactNeighborY="-4776">
        <dgm:presLayoutVars>
          <dgm:bulletEnabled val="1"/>
        </dgm:presLayoutVars>
      </dgm:prSet>
      <dgm:spPr/>
    </dgm:pt>
    <dgm:pt modelId="{E92D1524-2CAB-9D48-BFA9-223581705CEC}" type="pres">
      <dgm:prSet presAssocID="{7D671D13-6CEB-4810-A94C-65C3DADD4429}" presName="sibTrans" presStyleCnt="0"/>
      <dgm:spPr/>
    </dgm:pt>
    <dgm:pt modelId="{2204DDF9-70CE-7442-87A8-B13531030E55}" type="pres">
      <dgm:prSet presAssocID="{B5B63503-15A9-4ECF-8CC8-9B514DD9838D}" presName="node" presStyleLbl="node1" presStyleIdx="11" presStyleCnt="12" custLinFactX="68371" custLinFactNeighborX="100000" custLinFactNeighborY="-5771">
        <dgm:presLayoutVars>
          <dgm:bulletEnabled val="1"/>
        </dgm:presLayoutVars>
      </dgm:prSet>
      <dgm:spPr/>
    </dgm:pt>
  </dgm:ptLst>
  <dgm:cxnLst>
    <dgm:cxn modelId="{C2517D0B-21E0-4198-AE73-206C06FB5E5D}" srcId="{5E8D7CBC-B16F-4656-ABB8-7EA671D78595}" destId="{B5B63503-15A9-4ECF-8CC8-9B514DD9838D}" srcOrd="11" destOrd="0" parTransId="{D6038B91-507B-4D8D-94D0-237AD2E05E26}" sibTransId="{E109BA10-1E99-4469-9744-134817C41C92}"/>
    <dgm:cxn modelId="{559C6B0D-9095-1E4A-8594-E5E6C08453B0}" type="presOf" srcId="{0DDA478C-11A1-43DE-AA1F-935E2DE04A50}" destId="{027EEFAF-52E3-B146-BD53-0A698FD7F39B}" srcOrd="0" destOrd="0" presId="urn:microsoft.com/office/officeart/2005/8/layout/default"/>
    <dgm:cxn modelId="{F3821A14-22A6-4555-8DCF-4B8A533C7A8A}" srcId="{5E8D7CBC-B16F-4656-ABB8-7EA671D78595}" destId="{68E5292E-488D-493E-B75C-A05C9520946A}" srcOrd="7" destOrd="0" parTransId="{AE957F66-CFF7-4A45-8B33-89347F099531}" sibTransId="{29922A2B-6F6A-4558-9DE6-66B76521551E}"/>
    <dgm:cxn modelId="{A816A617-81D7-42B0-9C91-6442329126D6}" srcId="{5E8D7CBC-B16F-4656-ABB8-7EA671D78595}" destId="{2D746C90-0BD7-4B79-9C05-44A5DBFEAF52}" srcOrd="9" destOrd="0" parTransId="{F3C38A5D-59A6-4C82-B878-9070999DE0BB}" sibTransId="{1BBFE57B-B6A6-4F6F-BA98-F4E9EBC192D1}"/>
    <dgm:cxn modelId="{18E53122-12E1-4D94-8B56-984B05DB5064}" srcId="{5E8D7CBC-B16F-4656-ABB8-7EA671D78595}" destId="{545E7270-E509-43F3-A134-96E4927D78E2}" srcOrd="4" destOrd="0" parTransId="{70B6E698-228E-4BAE-AA45-F77180249615}" sibTransId="{9BE98A7D-66F0-4BC7-9745-0EE58D18B62B}"/>
    <dgm:cxn modelId="{4E466524-8C3E-C148-BD8F-3CEBBBAEC041}" type="presOf" srcId="{5E8D7CBC-B16F-4656-ABB8-7EA671D78595}" destId="{47EA0905-ECAD-434D-B027-48FDC1DD59F4}" srcOrd="0" destOrd="0" presId="urn:microsoft.com/office/officeart/2005/8/layout/default"/>
    <dgm:cxn modelId="{447D2933-9141-440A-8D6A-446FA89BC102}" srcId="{5E8D7CBC-B16F-4656-ABB8-7EA671D78595}" destId="{B5AC75E4-8855-48D6-AFFA-A23F36553D99}" srcOrd="1" destOrd="0" parTransId="{B80CECEE-4A9C-442B-8F6A-459F8362A4AC}" sibTransId="{5D345DEA-08F3-4E06-A4B9-7E0598557DC6}"/>
    <dgm:cxn modelId="{F84C4A3C-61F9-4783-BA27-1B1F423C9645}" srcId="{5E8D7CBC-B16F-4656-ABB8-7EA671D78595}" destId="{656CA8AB-86C1-4DA0-A58D-575437A35F62}" srcOrd="2" destOrd="0" parTransId="{25C59E90-CDD2-4791-9179-82AFE2E3A63B}" sibTransId="{1112562C-0CD8-4346-BB52-72650EEEDB04}"/>
    <dgm:cxn modelId="{7F29EB3D-E6EF-F342-89A6-B9656707DA64}" type="presOf" srcId="{B5B63503-15A9-4ECF-8CC8-9B514DD9838D}" destId="{2204DDF9-70CE-7442-87A8-B13531030E55}" srcOrd="0" destOrd="0" presId="urn:microsoft.com/office/officeart/2005/8/layout/default"/>
    <dgm:cxn modelId="{1308FB54-922A-2F42-856B-DA76DBB39D5F}" type="presOf" srcId="{B6E9E76F-B8D5-4E5A-A804-A3C55D35F722}" destId="{B9FF7E23-1880-8C4C-A4C9-E419519058F1}" srcOrd="0" destOrd="0" presId="urn:microsoft.com/office/officeart/2005/8/layout/default"/>
    <dgm:cxn modelId="{2C15F45F-93A6-764A-B3E8-51CB609A7F2D}" type="presOf" srcId="{68E5292E-488D-493E-B75C-A05C9520946A}" destId="{DEBF92FE-E055-5B45-BFB1-D6596FB935AC}" srcOrd="0" destOrd="0" presId="urn:microsoft.com/office/officeart/2005/8/layout/default"/>
    <dgm:cxn modelId="{0C2C2164-C9B4-AB47-ADA0-2FB8AC447338}" type="presOf" srcId="{CA07D6E6-CC7F-495D-A67B-BC6397F58E90}" destId="{8ABAA141-0712-5F4F-82B0-02D09C57A29E}" srcOrd="0" destOrd="0" presId="urn:microsoft.com/office/officeart/2005/8/layout/default"/>
    <dgm:cxn modelId="{A3A3729E-50E5-CB42-B2AC-C41F54E4923D}" type="presOf" srcId="{656CA8AB-86C1-4DA0-A58D-575437A35F62}" destId="{0EE74D72-AE23-2D45-9367-3A00BD635561}" srcOrd="0" destOrd="0" presId="urn:microsoft.com/office/officeart/2005/8/layout/default"/>
    <dgm:cxn modelId="{0CF28AA2-0DC3-42FF-B928-A8F5A80665C5}" srcId="{5E8D7CBC-B16F-4656-ABB8-7EA671D78595}" destId="{0DDA478C-11A1-43DE-AA1F-935E2DE04A50}" srcOrd="5" destOrd="0" parTransId="{2DF63D2C-BB49-459D-8F4F-509DA7C57058}" sibTransId="{7BA25BE2-77E6-40E5-A595-8B35A0C5B11B}"/>
    <dgm:cxn modelId="{A9F388A4-CADE-3B43-9407-71FB45BB79B2}" type="presOf" srcId="{B5AC75E4-8855-48D6-AFFA-A23F36553D99}" destId="{F1D48CC5-97E3-BA4F-9D7F-97DFCCB0F033}" srcOrd="0" destOrd="0" presId="urn:microsoft.com/office/officeart/2005/8/layout/default"/>
    <dgm:cxn modelId="{B7CA2CB3-5532-DA40-8EFD-02486E564362}" type="presOf" srcId="{545E7270-E509-43F3-A134-96E4927D78E2}" destId="{6AE6430D-D0FD-ED45-ABA5-8CF6EE4B58D0}" srcOrd="0" destOrd="0" presId="urn:microsoft.com/office/officeart/2005/8/layout/default"/>
    <dgm:cxn modelId="{5F7EAAB9-97E8-4E8D-92D1-FB7C88D159D0}" srcId="{5E8D7CBC-B16F-4656-ABB8-7EA671D78595}" destId="{3E25BB15-8B10-4FF5-B457-5321459C0ED9}" srcOrd="6" destOrd="0" parTransId="{C8878C33-088E-4E59-86A3-09AF53FD2F73}" sibTransId="{DEE590B9-14D0-4736-853F-8D3CCF1DB185}"/>
    <dgm:cxn modelId="{9A22B0C7-2F96-9A49-90ED-C1585054AF78}" type="presOf" srcId="{3E25BB15-8B10-4FF5-B457-5321459C0ED9}" destId="{C4AB0AA5-719C-9C4B-9F81-15FD4DE24487}" srcOrd="0" destOrd="0" presId="urn:microsoft.com/office/officeart/2005/8/layout/default"/>
    <dgm:cxn modelId="{2B9605D2-DD69-4C8D-A725-7D166D21FF64}" srcId="{5E8D7CBC-B16F-4656-ABB8-7EA671D78595}" destId="{2280B53B-2BAA-490B-A336-F15B2DAF1FD9}" srcOrd="0" destOrd="0" parTransId="{2BB43255-C12C-44D4-B81A-56E42DABD5D4}" sibTransId="{CB1D7A84-A27A-48F6-ACE5-07853A7B3FF6}"/>
    <dgm:cxn modelId="{3903F7DE-4D57-46F0-A7C1-77E7491410CE}" srcId="{5E8D7CBC-B16F-4656-ABB8-7EA671D78595}" destId="{B6E9E76F-B8D5-4E5A-A804-A3C55D35F722}" srcOrd="8" destOrd="0" parTransId="{58E76F0C-ABDE-485D-8E1C-F64F5F9989E2}" sibTransId="{3D744A41-C54F-4D90-A7BF-0E17ED2E6F0A}"/>
    <dgm:cxn modelId="{6D9798E7-9308-F84E-80C6-211B36254D01}" type="presOf" srcId="{2D746C90-0BD7-4B79-9C05-44A5DBFEAF52}" destId="{1C88D4AF-3E0F-7F4C-B4E4-E7190D898F67}" srcOrd="0" destOrd="0" presId="urn:microsoft.com/office/officeart/2005/8/layout/default"/>
    <dgm:cxn modelId="{16FF00E9-1256-4664-8C64-9909AEB1FFA5}" srcId="{5E8D7CBC-B16F-4656-ABB8-7EA671D78595}" destId="{CA07D6E6-CC7F-495D-A67B-BC6397F58E90}" srcOrd="10" destOrd="0" parTransId="{B9474D3E-85D5-400E-9143-C149BD1DB6AB}" sibTransId="{7D671D13-6CEB-4810-A94C-65C3DADD4429}"/>
    <dgm:cxn modelId="{AEDB8BEE-3258-483B-BFFF-B68FA983C86F}" srcId="{5E8D7CBC-B16F-4656-ABB8-7EA671D78595}" destId="{21FACD36-684F-4E1C-B1B9-E2C51244B415}" srcOrd="3" destOrd="0" parTransId="{9FDC8A56-E56F-4DB9-B0F7-B6B1B40BE063}" sibTransId="{1D5B8ACB-FFBA-469F-8E7A-5C782BE95774}"/>
    <dgm:cxn modelId="{B94F9AEF-54B5-544A-BD02-944FFA3C988D}" type="presOf" srcId="{21FACD36-684F-4E1C-B1B9-E2C51244B415}" destId="{EF288110-7767-6447-A8B0-E26E8D3D009F}" srcOrd="0" destOrd="0" presId="urn:microsoft.com/office/officeart/2005/8/layout/default"/>
    <dgm:cxn modelId="{F9E5DCEF-5F7E-1D48-AFE7-54054C9E6899}" type="presOf" srcId="{2280B53B-2BAA-490B-A336-F15B2DAF1FD9}" destId="{1988A8BD-E1E6-DA4A-BBA9-2DBAC1576A6B}" srcOrd="0" destOrd="0" presId="urn:microsoft.com/office/officeart/2005/8/layout/default"/>
    <dgm:cxn modelId="{31138EE2-6182-7A45-B2C5-D296C81E24FD}" type="presParOf" srcId="{47EA0905-ECAD-434D-B027-48FDC1DD59F4}" destId="{1988A8BD-E1E6-DA4A-BBA9-2DBAC1576A6B}" srcOrd="0" destOrd="0" presId="urn:microsoft.com/office/officeart/2005/8/layout/default"/>
    <dgm:cxn modelId="{19AD16B0-0319-864A-A23C-AED69486844D}" type="presParOf" srcId="{47EA0905-ECAD-434D-B027-48FDC1DD59F4}" destId="{5F83E6E1-7E92-8748-BE6F-7BCA607AF682}" srcOrd="1" destOrd="0" presId="urn:microsoft.com/office/officeart/2005/8/layout/default"/>
    <dgm:cxn modelId="{CFB9F340-57D6-0C46-B30E-82A9CDB28946}" type="presParOf" srcId="{47EA0905-ECAD-434D-B027-48FDC1DD59F4}" destId="{F1D48CC5-97E3-BA4F-9D7F-97DFCCB0F033}" srcOrd="2" destOrd="0" presId="urn:microsoft.com/office/officeart/2005/8/layout/default"/>
    <dgm:cxn modelId="{3811408B-9D4E-8C46-AE88-9135AE8A32E6}" type="presParOf" srcId="{47EA0905-ECAD-434D-B027-48FDC1DD59F4}" destId="{4AAA28C7-0D0B-4F4C-955A-9B6A55ABDC20}" srcOrd="3" destOrd="0" presId="urn:microsoft.com/office/officeart/2005/8/layout/default"/>
    <dgm:cxn modelId="{AA6971AD-773F-2F40-A9E4-502F67B38AEF}" type="presParOf" srcId="{47EA0905-ECAD-434D-B027-48FDC1DD59F4}" destId="{0EE74D72-AE23-2D45-9367-3A00BD635561}" srcOrd="4" destOrd="0" presId="urn:microsoft.com/office/officeart/2005/8/layout/default"/>
    <dgm:cxn modelId="{6E2430F1-1363-3147-92C2-E259757A44DB}" type="presParOf" srcId="{47EA0905-ECAD-434D-B027-48FDC1DD59F4}" destId="{016C1559-260A-1346-9433-02B424B8A64F}" srcOrd="5" destOrd="0" presId="urn:microsoft.com/office/officeart/2005/8/layout/default"/>
    <dgm:cxn modelId="{711F121D-6C58-1E4D-B825-BE64A53A0D97}" type="presParOf" srcId="{47EA0905-ECAD-434D-B027-48FDC1DD59F4}" destId="{EF288110-7767-6447-A8B0-E26E8D3D009F}" srcOrd="6" destOrd="0" presId="urn:microsoft.com/office/officeart/2005/8/layout/default"/>
    <dgm:cxn modelId="{1EEFA1C7-3318-6643-A497-91DEB4921B61}" type="presParOf" srcId="{47EA0905-ECAD-434D-B027-48FDC1DD59F4}" destId="{FE8E57B1-9444-244A-8A73-3D4046439A88}" srcOrd="7" destOrd="0" presId="urn:microsoft.com/office/officeart/2005/8/layout/default"/>
    <dgm:cxn modelId="{0C822561-78EC-3146-B07C-A3D8BEC5141A}" type="presParOf" srcId="{47EA0905-ECAD-434D-B027-48FDC1DD59F4}" destId="{6AE6430D-D0FD-ED45-ABA5-8CF6EE4B58D0}" srcOrd="8" destOrd="0" presId="urn:microsoft.com/office/officeart/2005/8/layout/default"/>
    <dgm:cxn modelId="{841390C0-6ABF-0448-B102-32E517902539}" type="presParOf" srcId="{47EA0905-ECAD-434D-B027-48FDC1DD59F4}" destId="{4289F4D1-2C4F-B449-BE6D-B8DFD7AA9373}" srcOrd="9" destOrd="0" presId="urn:microsoft.com/office/officeart/2005/8/layout/default"/>
    <dgm:cxn modelId="{7D9C4811-AD7A-5C47-86AF-E19205D54A5D}" type="presParOf" srcId="{47EA0905-ECAD-434D-B027-48FDC1DD59F4}" destId="{027EEFAF-52E3-B146-BD53-0A698FD7F39B}" srcOrd="10" destOrd="0" presId="urn:microsoft.com/office/officeart/2005/8/layout/default"/>
    <dgm:cxn modelId="{D9C59CED-C94B-184C-A098-7FCEBECDA986}" type="presParOf" srcId="{47EA0905-ECAD-434D-B027-48FDC1DD59F4}" destId="{94FE403C-FFFB-4648-95E3-A49C04EF587D}" srcOrd="11" destOrd="0" presId="urn:microsoft.com/office/officeart/2005/8/layout/default"/>
    <dgm:cxn modelId="{D305AE0A-A8D2-A14E-A5FC-2A5642EEA91D}" type="presParOf" srcId="{47EA0905-ECAD-434D-B027-48FDC1DD59F4}" destId="{C4AB0AA5-719C-9C4B-9F81-15FD4DE24487}" srcOrd="12" destOrd="0" presId="urn:microsoft.com/office/officeart/2005/8/layout/default"/>
    <dgm:cxn modelId="{FC942419-1FE2-6244-863A-4E1814DD4E09}" type="presParOf" srcId="{47EA0905-ECAD-434D-B027-48FDC1DD59F4}" destId="{B8882EB9-2C7A-1F43-98C0-61977FC22208}" srcOrd="13" destOrd="0" presId="urn:microsoft.com/office/officeart/2005/8/layout/default"/>
    <dgm:cxn modelId="{105A2C98-0731-1446-96BE-C97EA9C29593}" type="presParOf" srcId="{47EA0905-ECAD-434D-B027-48FDC1DD59F4}" destId="{DEBF92FE-E055-5B45-BFB1-D6596FB935AC}" srcOrd="14" destOrd="0" presId="urn:microsoft.com/office/officeart/2005/8/layout/default"/>
    <dgm:cxn modelId="{F08107CC-A25F-BC49-8DAD-BDAE9E321A3B}" type="presParOf" srcId="{47EA0905-ECAD-434D-B027-48FDC1DD59F4}" destId="{B9FF0F62-3023-3846-8450-24B77C4548E1}" srcOrd="15" destOrd="0" presId="urn:microsoft.com/office/officeart/2005/8/layout/default"/>
    <dgm:cxn modelId="{65CC535D-FF25-6747-87A7-3E2C32E62A0B}" type="presParOf" srcId="{47EA0905-ECAD-434D-B027-48FDC1DD59F4}" destId="{B9FF7E23-1880-8C4C-A4C9-E419519058F1}" srcOrd="16" destOrd="0" presId="urn:microsoft.com/office/officeart/2005/8/layout/default"/>
    <dgm:cxn modelId="{1874B385-43B6-8843-8E41-96C160DEA879}" type="presParOf" srcId="{47EA0905-ECAD-434D-B027-48FDC1DD59F4}" destId="{528D13D1-E0D6-9347-B332-89CFC413AE70}" srcOrd="17" destOrd="0" presId="urn:microsoft.com/office/officeart/2005/8/layout/default"/>
    <dgm:cxn modelId="{5EF2CAA6-359B-3842-9812-68B0E2BEA604}" type="presParOf" srcId="{47EA0905-ECAD-434D-B027-48FDC1DD59F4}" destId="{1C88D4AF-3E0F-7F4C-B4E4-E7190D898F67}" srcOrd="18" destOrd="0" presId="urn:microsoft.com/office/officeart/2005/8/layout/default"/>
    <dgm:cxn modelId="{54DEC323-F10A-9545-8784-78A7F12C547D}" type="presParOf" srcId="{47EA0905-ECAD-434D-B027-48FDC1DD59F4}" destId="{4F4507F0-F045-B142-8921-52F38A7F6D38}" srcOrd="19" destOrd="0" presId="urn:microsoft.com/office/officeart/2005/8/layout/default"/>
    <dgm:cxn modelId="{846C3F43-79B9-A54D-9362-D333F5018866}" type="presParOf" srcId="{47EA0905-ECAD-434D-B027-48FDC1DD59F4}" destId="{8ABAA141-0712-5F4F-82B0-02D09C57A29E}" srcOrd="20" destOrd="0" presId="urn:microsoft.com/office/officeart/2005/8/layout/default"/>
    <dgm:cxn modelId="{80619ADB-7830-804B-BCE7-C432B06267FB}" type="presParOf" srcId="{47EA0905-ECAD-434D-B027-48FDC1DD59F4}" destId="{E92D1524-2CAB-9D48-BFA9-223581705CEC}" srcOrd="21" destOrd="0" presId="urn:microsoft.com/office/officeart/2005/8/layout/default"/>
    <dgm:cxn modelId="{A76729D6-C7AC-4B42-BCDD-80D3B452DFBB}" type="presParOf" srcId="{47EA0905-ECAD-434D-B027-48FDC1DD59F4}" destId="{2204DDF9-70CE-7442-87A8-B13531030E5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53EB6-B227-49FC-86F5-B3C9BF7E0C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2413BF9-D226-408E-B7DC-02D95F7977FF}">
      <dgm:prSet/>
      <dgm:spPr/>
      <dgm:t>
        <a:bodyPr/>
        <a:lstStyle/>
        <a:p>
          <a:r>
            <a:rPr lang="en-CA" b="1"/>
            <a:t>Structure of a 90-Second Investor Pitch</a:t>
          </a:r>
          <a:endParaRPr lang="en-US"/>
        </a:p>
      </dgm:t>
    </dgm:pt>
    <dgm:pt modelId="{8537ADFC-CA72-4442-A5A4-1920B5E3CE2E}" type="parTrans" cxnId="{731B35A7-2001-4F05-9E9B-AE5CE0739D09}">
      <dgm:prSet/>
      <dgm:spPr/>
      <dgm:t>
        <a:bodyPr/>
        <a:lstStyle/>
        <a:p>
          <a:endParaRPr lang="en-US"/>
        </a:p>
      </dgm:t>
    </dgm:pt>
    <dgm:pt modelId="{91F4483A-1FC4-4FD3-B0F4-A1BB75F35C56}" type="sibTrans" cxnId="{731B35A7-2001-4F05-9E9B-AE5CE0739D09}">
      <dgm:prSet/>
      <dgm:spPr/>
      <dgm:t>
        <a:bodyPr/>
        <a:lstStyle/>
        <a:p>
          <a:endParaRPr lang="en-US"/>
        </a:p>
      </dgm:t>
    </dgm:pt>
    <dgm:pt modelId="{779C4162-9CB6-4DA3-9A1D-0BE3C2C5B5AA}">
      <dgm:prSet/>
      <dgm:spPr/>
      <dgm:t>
        <a:bodyPr/>
        <a:lstStyle/>
        <a:p>
          <a:r>
            <a:rPr lang="en-CA" b="1"/>
            <a:t>Start Strong (10-15 seconds)</a:t>
          </a:r>
          <a:r>
            <a:rPr lang="en-CA"/>
            <a:t>: Grab attention with a hook (a shocking statistic, a compelling story, or your "why").</a:t>
          </a:r>
          <a:endParaRPr lang="en-US"/>
        </a:p>
      </dgm:t>
    </dgm:pt>
    <dgm:pt modelId="{02B3E455-A6C6-4ABA-ACFE-D71FEAECA534}" type="parTrans" cxnId="{533C02DB-A379-4C89-A3DA-E3EE1EDE1913}">
      <dgm:prSet/>
      <dgm:spPr/>
      <dgm:t>
        <a:bodyPr/>
        <a:lstStyle/>
        <a:p>
          <a:endParaRPr lang="en-US"/>
        </a:p>
      </dgm:t>
    </dgm:pt>
    <dgm:pt modelId="{A144811A-44A6-4128-BAFE-E7FAD6B1DC51}" type="sibTrans" cxnId="{533C02DB-A379-4C89-A3DA-E3EE1EDE1913}">
      <dgm:prSet/>
      <dgm:spPr/>
      <dgm:t>
        <a:bodyPr/>
        <a:lstStyle/>
        <a:p>
          <a:endParaRPr lang="en-US"/>
        </a:p>
      </dgm:t>
    </dgm:pt>
    <dgm:pt modelId="{59E339C7-F83C-452B-86D3-345F9DD2B0F8}">
      <dgm:prSet/>
      <dgm:spPr/>
      <dgm:t>
        <a:bodyPr/>
        <a:lstStyle/>
        <a:p>
          <a:r>
            <a:rPr lang="en-CA" i="1"/>
            <a:t>Example:</a:t>
          </a:r>
          <a:r>
            <a:rPr lang="en-CA"/>
            <a:t> "Did you know 40% of small-scale farmers lose their crops due to unpredictable irrigation? We're here to change that."</a:t>
          </a:r>
          <a:endParaRPr lang="en-US"/>
        </a:p>
      </dgm:t>
    </dgm:pt>
    <dgm:pt modelId="{613B414B-EC08-44CA-B0D7-7B846CEA0BEF}" type="parTrans" cxnId="{990465B2-820C-4470-8E01-BD400AC2FB66}">
      <dgm:prSet/>
      <dgm:spPr/>
      <dgm:t>
        <a:bodyPr/>
        <a:lstStyle/>
        <a:p>
          <a:endParaRPr lang="en-US"/>
        </a:p>
      </dgm:t>
    </dgm:pt>
    <dgm:pt modelId="{C8EDBC58-0A32-45B2-AA43-8F0482C955EA}" type="sibTrans" cxnId="{990465B2-820C-4470-8E01-BD400AC2FB66}">
      <dgm:prSet/>
      <dgm:spPr/>
      <dgm:t>
        <a:bodyPr/>
        <a:lstStyle/>
        <a:p>
          <a:endParaRPr lang="en-US"/>
        </a:p>
      </dgm:t>
    </dgm:pt>
    <dgm:pt modelId="{AD990570-0089-40BC-910C-E17CB74FED7F}">
      <dgm:prSet/>
      <dgm:spPr/>
      <dgm:t>
        <a:bodyPr/>
        <a:lstStyle/>
        <a:p>
          <a:r>
            <a:rPr lang="en-CA" b="1"/>
            <a:t>Problem and Solution (30 seconds)</a:t>
          </a:r>
          <a:r>
            <a:rPr lang="en-CA"/>
            <a:t>: Clearly state the problem and introduce your solution.</a:t>
          </a:r>
          <a:endParaRPr lang="en-US"/>
        </a:p>
      </dgm:t>
    </dgm:pt>
    <dgm:pt modelId="{2BF1A702-FF7F-4BD8-AA40-817977A36494}" type="parTrans" cxnId="{AFEC7313-501C-4CDF-9300-46CB933D9E29}">
      <dgm:prSet/>
      <dgm:spPr/>
      <dgm:t>
        <a:bodyPr/>
        <a:lstStyle/>
        <a:p>
          <a:endParaRPr lang="en-US"/>
        </a:p>
      </dgm:t>
    </dgm:pt>
    <dgm:pt modelId="{A72EEA95-09EC-4F97-87D4-B504311E6565}" type="sibTrans" cxnId="{AFEC7313-501C-4CDF-9300-46CB933D9E29}">
      <dgm:prSet/>
      <dgm:spPr/>
      <dgm:t>
        <a:bodyPr/>
        <a:lstStyle/>
        <a:p>
          <a:endParaRPr lang="en-US"/>
        </a:p>
      </dgm:t>
    </dgm:pt>
    <dgm:pt modelId="{BB0EA9C9-32EE-4E66-A6E4-68297E9C2A25}">
      <dgm:prSet/>
      <dgm:spPr/>
      <dgm:t>
        <a:bodyPr/>
        <a:lstStyle/>
        <a:p>
          <a:r>
            <a:rPr lang="en-CA" i="1"/>
            <a:t>Example:</a:t>
          </a:r>
          <a:r>
            <a:rPr lang="en-CA"/>
            <a:t> "Farmify provides affordable, solar-powered irrigation systems tailored for small-scale farmers. With our solution, crop yields increase by 50%."</a:t>
          </a:r>
          <a:endParaRPr lang="en-US"/>
        </a:p>
      </dgm:t>
    </dgm:pt>
    <dgm:pt modelId="{C0ADABCC-AE6E-4A7C-BCE0-AAB52CE96E83}" type="parTrans" cxnId="{8252FF15-B23A-4A72-AAA5-056D91A6ED5D}">
      <dgm:prSet/>
      <dgm:spPr/>
      <dgm:t>
        <a:bodyPr/>
        <a:lstStyle/>
        <a:p>
          <a:endParaRPr lang="en-US"/>
        </a:p>
      </dgm:t>
    </dgm:pt>
    <dgm:pt modelId="{E4D71409-47DA-4E17-A7DF-F3FE270E54AE}" type="sibTrans" cxnId="{8252FF15-B23A-4A72-AAA5-056D91A6ED5D}">
      <dgm:prSet/>
      <dgm:spPr/>
      <dgm:t>
        <a:bodyPr/>
        <a:lstStyle/>
        <a:p>
          <a:endParaRPr lang="en-US"/>
        </a:p>
      </dgm:t>
    </dgm:pt>
    <dgm:pt modelId="{7529BDD4-AC3F-48BC-9E27-E055CDA1674A}">
      <dgm:prSet/>
      <dgm:spPr/>
      <dgm:t>
        <a:bodyPr/>
        <a:lstStyle/>
        <a:p>
          <a:r>
            <a:rPr lang="en-CA" b="1"/>
            <a:t>Market and Traction (20 seconds)</a:t>
          </a:r>
          <a:r>
            <a:rPr lang="en-CA"/>
            <a:t>: Briefly highlight market potential and what you’ve achieved so far.</a:t>
          </a:r>
          <a:endParaRPr lang="en-US"/>
        </a:p>
      </dgm:t>
    </dgm:pt>
    <dgm:pt modelId="{0ADAE94C-7934-4AE8-96ED-EFC29ED890C4}" type="parTrans" cxnId="{21A627C1-1577-4177-A2E3-04B8F1EA9722}">
      <dgm:prSet/>
      <dgm:spPr/>
      <dgm:t>
        <a:bodyPr/>
        <a:lstStyle/>
        <a:p>
          <a:endParaRPr lang="en-US"/>
        </a:p>
      </dgm:t>
    </dgm:pt>
    <dgm:pt modelId="{2E04FB36-5B54-4676-A32C-B5F09C7C1BAE}" type="sibTrans" cxnId="{21A627C1-1577-4177-A2E3-04B8F1EA9722}">
      <dgm:prSet/>
      <dgm:spPr/>
      <dgm:t>
        <a:bodyPr/>
        <a:lstStyle/>
        <a:p>
          <a:endParaRPr lang="en-US"/>
        </a:p>
      </dgm:t>
    </dgm:pt>
    <dgm:pt modelId="{1CD99A3C-E37F-4094-9B56-2429D648D773}">
      <dgm:prSet/>
      <dgm:spPr/>
      <dgm:t>
        <a:bodyPr/>
        <a:lstStyle/>
        <a:p>
          <a:r>
            <a:rPr lang="en-CA" i="1"/>
            <a:t>Example:</a:t>
          </a:r>
          <a:r>
            <a:rPr lang="en-CA"/>
            <a:t> "The market for small-scale farming solutions is $1 billion in Africa alone. We’ve already sold 1,000 units in Botswana, generating $200,000 in revenue this year."</a:t>
          </a:r>
          <a:endParaRPr lang="en-US"/>
        </a:p>
      </dgm:t>
    </dgm:pt>
    <dgm:pt modelId="{4129F116-BA9E-40EC-95BE-A779C8BA8DA6}" type="parTrans" cxnId="{E3046FBD-3AB9-41EE-8AF2-3745A604ACC2}">
      <dgm:prSet/>
      <dgm:spPr/>
      <dgm:t>
        <a:bodyPr/>
        <a:lstStyle/>
        <a:p>
          <a:endParaRPr lang="en-US"/>
        </a:p>
      </dgm:t>
    </dgm:pt>
    <dgm:pt modelId="{92F17A23-3B7C-4724-B363-AAB19F85817A}" type="sibTrans" cxnId="{E3046FBD-3AB9-41EE-8AF2-3745A604ACC2}">
      <dgm:prSet/>
      <dgm:spPr/>
      <dgm:t>
        <a:bodyPr/>
        <a:lstStyle/>
        <a:p>
          <a:endParaRPr lang="en-US"/>
        </a:p>
      </dgm:t>
    </dgm:pt>
    <dgm:pt modelId="{7D19B257-6F40-45A7-A774-C5D88CC6F5A6}">
      <dgm:prSet/>
      <dgm:spPr/>
      <dgm:t>
        <a:bodyPr/>
        <a:lstStyle/>
        <a:p>
          <a:r>
            <a:rPr lang="en-CA" b="1"/>
            <a:t>The Ask (10-15 seconds)</a:t>
          </a:r>
          <a:r>
            <a:rPr lang="en-CA"/>
            <a:t>: End with a specific funding request and its purpose.</a:t>
          </a:r>
          <a:endParaRPr lang="en-US"/>
        </a:p>
      </dgm:t>
    </dgm:pt>
    <dgm:pt modelId="{99CD3681-0B0A-49C4-BFA8-33F79606C759}" type="parTrans" cxnId="{06ADD2E5-1BC1-4CBE-BD84-31B8E5D8643F}">
      <dgm:prSet/>
      <dgm:spPr/>
      <dgm:t>
        <a:bodyPr/>
        <a:lstStyle/>
        <a:p>
          <a:endParaRPr lang="en-US"/>
        </a:p>
      </dgm:t>
    </dgm:pt>
    <dgm:pt modelId="{9DAF8DC2-5D26-4DE8-988B-70C2D061E4A1}" type="sibTrans" cxnId="{06ADD2E5-1BC1-4CBE-BD84-31B8E5D8643F}">
      <dgm:prSet/>
      <dgm:spPr/>
      <dgm:t>
        <a:bodyPr/>
        <a:lstStyle/>
        <a:p>
          <a:endParaRPr lang="en-US"/>
        </a:p>
      </dgm:t>
    </dgm:pt>
    <dgm:pt modelId="{4C4B65DE-934B-4B14-896A-513D0C81B9EE}">
      <dgm:prSet/>
      <dgm:spPr/>
      <dgm:t>
        <a:bodyPr/>
        <a:lstStyle/>
        <a:p>
          <a:r>
            <a:rPr lang="en-CA" i="1"/>
            <a:t>Example:</a:t>
          </a:r>
          <a:r>
            <a:rPr lang="en-CA"/>
            <a:t> "We’re seeking $500,000 to expand to Zambia and Kenya, enabling us to scale and improve food security for over 10,000 farmers."</a:t>
          </a:r>
          <a:endParaRPr lang="en-US"/>
        </a:p>
      </dgm:t>
    </dgm:pt>
    <dgm:pt modelId="{5F785973-64F4-4EB7-8B61-C9EF9B898C53}" type="parTrans" cxnId="{5D03A20A-E05F-42A1-B63F-2833D10600EA}">
      <dgm:prSet/>
      <dgm:spPr/>
      <dgm:t>
        <a:bodyPr/>
        <a:lstStyle/>
        <a:p>
          <a:endParaRPr lang="en-US"/>
        </a:p>
      </dgm:t>
    </dgm:pt>
    <dgm:pt modelId="{C7736956-AF80-429E-97B5-7B797193228E}" type="sibTrans" cxnId="{5D03A20A-E05F-42A1-B63F-2833D10600EA}">
      <dgm:prSet/>
      <dgm:spPr/>
      <dgm:t>
        <a:bodyPr/>
        <a:lstStyle/>
        <a:p>
          <a:endParaRPr lang="en-US"/>
        </a:p>
      </dgm:t>
    </dgm:pt>
    <dgm:pt modelId="{8269F204-635E-0F4C-93C3-C42CE798422F}" type="pres">
      <dgm:prSet presAssocID="{F3453EB6-B227-49FC-86F5-B3C9BF7E0C05}" presName="linear" presStyleCnt="0">
        <dgm:presLayoutVars>
          <dgm:animLvl val="lvl"/>
          <dgm:resizeHandles val="exact"/>
        </dgm:presLayoutVars>
      </dgm:prSet>
      <dgm:spPr/>
    </dgm:pt>
    <dgm:pt modelId="{FCA1CD78-FB11-5F4F-BC83-71A3D20E70A3}" type="pres">
      <dgm:prSet presAssocID="{22413BF9-D226-408E-B7DC-02D95F7977FF}" presName="parentText" presStyleLbl="node1" presStyleIdx="0" presStyleCnt="5">
        <dgm:presLayoutVars>
          <dgm:chMax val="0"/>
          <dgm:bulletEnabled val="1"/>
        </dgm:presLayoutVars>
      </dgm:prSet>
      <dgm:spPr/>
    </dgm:pt>
    <dgm:pt modelId="{8BE2DB8C-1204-4644-A246-B8E75C4094DB}" type="pres">
      <dgm:prSet presAssocID="{91F4483A-1FC4-4FD3-B0F4-A1BB75F35C56}" presName="spacer" presStyleCnt="0"/>
      <dgm:spPr/>
    </dgm:pt>
    <dgm:pt modelId="{546AC0A1-7C95-B740-A7A3-4BFE929E00D5}" type="pres">
      <dgm:prSet presAssocID="{779C4162-9CB6-4DA3-9A1D-0BE3C2C5B5AA}" presName="parentText" presStyleLbl="node1" presStyleIdx="1" presStyleCnt="5">
        <dgm:presLayoutVars>
          <dgm:chMax val="0"/>
          <dgm:bulletEnabled val="1"/>
        </dgm:presLayoutVars>
      </dgm:prSet>
      <dgm:spPr/>
    </dgm:pt>
    <dgm:pt modelId="{359B0304-E2B3-C949-B799-63BCB7C056F2}" type="pres">
      <dgm:prSet presAssocID="{779C4162-9CB6-4DA3-9A1D-0BE3C2C5B5AA}" presName="childText" presStyleLbl="revTx" presStyleIdx="0" presStyleCnt="4">
        <dgm:presLayoutVars>
          <dgm:bulletEnabled val="1"/>
        </dgm:presLayoutVars>
      </dgm:prSet>
      <dgm:spPr/>
    </dgm:pt>
    <dgm:pt modelId="{F3BAAE83-2365-7947-944D-B34125671FB2}" type="pres">
      <dgm:prSet presAssocID="{AD990570-0089-40BC-910C-E17CB74FED7F}" presName="parentText" presStyleLbl="node1" presStyleIdx="2" presStyleCnt="5">
        <dgm:presLayoutVars>
          <dgm:chMax val="0"/>
          <dgm:bulletEnabled val="1"/>
        </dgm:presLayoutVars>
      </dgm:prSet>
      <dgm:spPr/>
    </dgm:pt>
    <dgm:pt modelId="{575E67A7-0A7D-C14E-8D6A-A0BB41053762}" type="pres">
      <dgm:prSet presAssocID="{AD990570-0089-40BC-910C-E17CB74FED7F}" presName="childText" presStyleLbl="revTx" presStyleIdx="1" presStyleCnt="4">
        <dgm:presLayoutVars>
          <dgm:bulletEnabled val="1"/>
        </dgm:presLayoutVars>
      </dgm:prSet>
      <dgm:spPr/>
    </dgm:pt>
    <dgm:pt modelId="{297C031B-D349-E549-8FC8-6E0195C23D37}" type="pres">
      <dgm:prSet presAssocID="{7529BDD4-AC3F-48BC-9E27-E055CDA1674A}" presName="parentText" presStyleLbl="node1" presStyleIdx="3" presStyleCnt="5">
        <dgm:presLayoutVars>
          <dgm:chMax val="0"/>
          <dgm:bulletEnabled val="1"/>
        </dgm:presLayoutVars>
      </dgm:prSet>
      <dgm:spPr/>
    </dgm:pt>
    <dgm:pt modelId="{D6B38C91-1679-CB4F-99D0-7A4C635481B1}" type="pres">
      <dgm:prSet presAssocID="{7529BDD4-AC3F-48BC-9E27-E055CDA1674A}" presName="childText" presStyleLbl="revTx" presStyleIdx="2" presStyleCnt="4">
        <dgm:presLayoutVars>
          <dgm:bulletEnabled val="1"/>
        </dgm:presLayoutVars>
      </dgm:prSet>
      <dgm:spPr/>
    </dgm:pt>
    <dgm:pt modelId="{BAAC8EE0-6DD0-5C4F-95B6-4B50E8DDB668}" type="pres">
      <dgm:prSet presAssocID="{7D19B257-6F40-45A7-A774-C5D88CC6F5A6}" presName="parentText" presStyleLbl="node1" presStyleIdx="4" presStyleCnt="5">
        <dgm:presLayoutVars>
          <dgm:chMax val="0"/>
          <dgm:bulletEnabled val="1"/>
        </dgm:presLayoutVars>
      </dgm:prSet>
      <dgm:spPr/>
    </dgm:pt>
    <dgm:pt modelId="{D860E7A8-4D4E-984F-9051-70D0F3AFD478}" type="pres">
      <dgm:prSet presAssocID="{7D19B257-6F40-45A7-A774-C5D88CC6F5A6}" presName="childText" presStyleLbl="revTx" presStyleIdx="3" presStyleCnt="4">
        <dgm:presLayoutVars>
          <dgm:bulletEnabled val="1"/>
        </dgm:presLayoutVars>
      </dgm:prSet>
      <dgm:spPr/>
    </dgm:pt>
  </dgm:ptLst>
  <dgm:cxnLst>
    <dgm:cxn modelId="{5D03A20A-E05F-42A1-B63F-2833D10600EA}" srcId="{7D19B257-6F40-45A7-A774-C5D88CC6F5A6}" destId="{4C4B65DE-934B-4B14-896A-513D0C81B9EE}" srcOrd="0" destOrd="0" parTransId="{5F785973-64F4-4EB7-8B61-C9EF9B898C53}" sibTransId="{C7736956-AF80-429E-97B5-7B797193228E}"/>
    <dgm:cxn modelId="{22175112-F4B5-FA43-9845-B57F3C0BD532}" type="presOf" srcId="{4C4B65DE-934B-4B14-896A-513D0C81B9EE}" destId="{D860E7A8-4D4E-984F-9051-70D0F3AFD478}" srcOrd="0" destOrd="0" presId="urn:microsoft.com/office/officeart/2005/8/layout/vList2"/>
    <dgm:cxn modelId="{AFEC7313-501C-4CDF-9300-46CB933D9E29}" srcId="{F3453EB6-B227-49FC-86F5-B3C9BF7E0C05}" destId="{AD990570-0089-40BC-910C-E17CB74FED7F}" srcOrd="2" destOrd="0" parTransId="{2BF1A702-FF7F-4BD8-AA40-817977A36494}" sibTransId="{A72EEA95-09EC-4F97-87D4-B504311E6565}"/>
    <dgm:cxn modelId="{8252FF15-B23A-4A72-AAA5-056D91A6ED5D}" srcId="{AD990570-0089-40BC-910C-E17CB74FED7F}" destId="{BB0EA9C9-32EE-4E66-A6E4-68297E9C2A25}" srcOrd="0" destOrd="0" parTransId="{C0ADABCC-AE6E-4A7C-BCE0-AAB52CE96E83}" sibTransId="{E4D71409-47DA-4E17-A7DF-F3FE270E54AE}"/>
    <dgm:cxn modelId="{EA90291B-5633-FF4F-BB0F-A03F010AA383}" type="presOf" srcId="{7529BDD4-AC3F-48BC-9E27-E055CDA1674A}" destId="{297C031B-D349-E549-8FC8-6E0195C23D37}" srcOrd="0" destOrd="0" presId="urn:microsoft.com/office/officeart/2005/8/layout/vList2"/>
    <dgm:cxn modelId="{D47E5E42-DAAD-BF4C-9D15-C5C2073EA590}" type="presOf" srcId="{59E339C7-F83C-452B-86D3-345F9DD2B0F8}" destId="{359B0304-E2B3-C949-B799-63BCB7C056F2}" srcOrd="0" destOrd="0" presId="urn:microsoft.com/office/officeart/2005/8/layout/vList2"/>
    <dgm:cxn modelId="{7CCB444D-A2C9-8B46-85F7-A3C1C3A2774E}" type="presOf" srcId="{1CD99A3C-E37F-4094-9B56-2429D648D773}" destId="{D6B38C91-1679-CB4F-99D0-7A4C635481B1}" srcOrd="0" destOrd="0" presId="urn:microsoft.com/office/officeart/2005/8/layout/vList2"/>
    <dgm:cxn modelId="{07456D4E-06C5-0043-B32F-A57ADC555275}" type="presOf" srcId="{7D19B257-6F40-45A7-A774-C5D88CC6F5A6}" destId="{BAAC8EE0-6DD0-5C4F-95B6-4B50E8DDB668}" srcOrd="0" destOrd="0" presId="urn:microsoft.com/office/officeart/2005/8/layout/vList2"/>
    <dgm:cxn modelId="{6FA9095B-55B0-C24E-AED9-675DCC7C6426}" type="presOf" srcId="{BB0EA9C9-32EE-4E66-A6E4-68297E9C2A25}" destId="{575E67A7-0A7D-C14E-8D6A-A0BB41053762}" srcOrd="0" destOrd="0" presId="urn:microsoft.com/office/officeart/2005/8/layout/vList2"/>
    <dgm:cxn modelId="{8C048D6E-179C-2145-ABD9-36458FA13F49}" type="presOf" srcId="{779C4162-9CB6-4DA3-9A1D-0BE3C2C5B5AA}" destId="{546AC0A1-7C95-B740-A7A3-4BFE929E00D5}" srcOrd="0" destOrd="0" presId="urn:microsoft.com/office/officeart/2005/8/layout/vList2"/>
    <dgm:cxn modelId="{F67D687C-4E92-0F46-A5BD-7A7B0E2E85DA}" type="presOf" srcId="{F3453EB6-B227-49FC-86F5-B3C9BF7E0C05}" destId="{8269F204-635E-0F4C-93C3-C42CE798422F}" srcOrd="0" destOrd="0" presId="urn:microsoft.com/office/officeart/2005/8/layout/vList2"/>
    <dgm:cxn modelId="{731B35A7-2001-4F05-9E9B-AE5CE0739D09}" srcId="{F3453EB6-B227-49FC-86F5-B3C9BF7E0C05}" destId="{22413BF9-D226-408E-B7DC-02D95F7977FF}" srcOrd="0" destOrd="0" parTransId="{8537ADFC-CA72-4442-A5A4-1920B5E3CE2E}" sibTransId="{91F4483A-1FC4-4FD3-B0F4-A1BB75F35C56}"/>
    <dgm:cxn modelId="{990465B2-820C-4470-8E01-BD400AC2FB66}" srcId="{779C4162-9CB6-4DA3-9A1D-0BE3C2C5B5AA}" destId="{59E339C7-F83C-452B-86D3-345F9DD2B0F8}" srcOrd="0" destOrd="0" parTransId="{613B414B-EC08-44CA-B0D7-7B846CEA0BEF}" sibTransId="{C8EDBC58-0A32-45B2-AA43-8F0482C955EA}"/>
    <dgm:cxn modelId="{E3046FBD-3AB9-41EE-8AF2-3745A604ACC2}" srcId="{7529BDD4-AC3F-48BC-9E27-E055CDA1674A}" destId="{1CD99A3C-E37F-4094-9B56-2429D648D773}" srcOrd="0" destOrd="0" parTransId="{4129F116-BA9E-40EC-95BE-A779C8BA8DA6}" sibTransId="{92F17A23-3B7C-4724-B363-AAB19F85817A}"/>
    <dgm:cxn modelId="{21A627C1-1577-4177-A2E3-04B8F1EA9722}" srcId="{F3453EB6-B227-49FC-86F5-B3C9BF7E0C05}" destId="{7529BDD4-AC3F-48BC-9E27-E055CDA1674A}" srcOrd="3" destOrd="0" parTransId="{0ADAE94C-7934-4AE8-96ED-EFC29ED890C4}" sibTransId="{2E04FB36-5B54-4676-A32C-B5F09C7C1BAE}"/>
    <dgm:cxn modelId="{4A7100D0-B05A-D94B-8A85-B73A62F330EB}" type="presOf" srcId="{AD990570-0089-40BC-910C-E17CB74FED7F}" destId="{F3BAAE83-2365-7947-944D-B34125671FB2}" srcOrd="0" destOrd="0" presId="urn:microsoft.com/office/officeart/2005/8/layout/vList2"/>
    <dgm:cxn modelId="{533C02DB-A379-4C89-A3DA-E3EE1EDE1913}" srcId="{F3453EB6-B227-49FC-86F5-B3C9BF7E0C05}" destId="{779C4162-9CB6-4DA3-9A1D-0BE3C2C5B5AA}" srcOrd="1" destOrd="0" parTransId="{02B3E455-A6C6-4ABA-ACFE-D71FEAECA534}" sibTransId="{A144811A-44A6-4128-BAFE-E7FAD6B1DC51}"/>
    <dgm:cxn modelId="{06ADD2E5-1BC1-4CBE-BD84-31B8E5D8643F}" srcId="{F3453EB6-B227-49FC-86F5-B3C9BF7E0C05}" destId="{7D19B257-6F40-45A7-A774-C5D88CC6F5A6}" srcOrd="4" destOrd="0" parTransId="{99CD3681-0B0A-49C4-BFA8-33F79606C759}" sibTransId="{9DAF8DC2-5D26-4DE8-988B-70C2D061E4A1}"/>
    <dgm:cxn modelId="{EA3C3FF5-244C-F14A-BF87-5D04892E3E06}" type="presOf" srcId="{22413BF9-D226-408E-B7DC-02D95F7977FF}" destId="{FCA1CD78-FB11-5F4F-BC83-71A3D20E70A3}" srcOrd="0" destOrd="0" presId="urn:microsoft.com/office/officeart/2005/8/layout/vList2"/>
    <dgm:cxn modelId="{6473D781-1E14-8B48-82E5-8741444CE1C6}" type="presParOf" srcId="{8269F204-635E-0F4C-93C3-C42CE798422F}" destId="{FCA1CD78-FB11-5F4F-BC83-71A3D20E70A3}" srcOrd="0" destOrd="0" presId="urn:microsoft.com/office/officeart/2005/8/layout/vList2"/>
    <dgm:cxn modelId="{8CB93B14-79BB-B346-AF38-78C43221D2B9}" type="presParOf" srcId="{8269F204-635E-0F4C-93C3-C42CE798422F}" destId="{8BE2DB8C-1204-4644-A246-B8E75C4094DB}" srcOrd="1" destOrd="0" presId="urn:microsoft.com/office/officeart/2005/8/layout/vList2"/>
    <dgm:cxn modelId="{2F99723F-69E2-D84C-BAE3-8CCEF43FC629}" type="presParOf" srcId="{8269F204-635E-0F4C-93C3-C42CE798422F}" destId="{546AC0A1-7C95-B740-A7A3-4BFE929E00D5}" srcOrd="2" destOrd="0" presId="urn:microsoft.com/office/officeart/2005/8/layout/vList2"/>
    <dgm:cxn modelId="{8FA26EDF-FB93-A74F-BAE6-2AECFF6518F2}" type="presParOf" srcId="{8269F204-635E-0F4C-93C3-C42CE798422F}" destId="{359B0304-E2B3-C949-B799-63BCB7C056F2}" srcOrd="3" destOrd="0" presId="urn:microsoft.com/office/officeart/2005/8/layout/vList2"/>
    <dgm:cxn modelId="{AC40A0A5-B7FA-B24B-94EB-3C9F8434AB3E}" type="presParOf" srcId="{8269F204-635E-0F4C-93C3-C42CE798422F}" destId="{F3BAAE83-2365-7947-944D-B34125671FB2}" srcOrd="4" destOrd="0" presId="urn:microsoft.com/office/officeart/2005/8/layout/vList2"/>
    <dgm:cxn modelId="{B34FCFA9-54C6-D545-B48B-DA9124321374}" type="presParOf" srcId="{8269F204-635E-0F4C-93C3-C42CE798422F}" destId="{575E67A7-0A7D-C14E-8D6A-A0BB41053762}" srcOrd="5" destOrd="0" presId="urn:microsoft.com/office/officeart/2005/8/layout/vList2"/>
    <dgm:cxn modelId="{27AA0FE0-849E-144D-B4AA-4821D7B5E77B}" type="presParOf" srcId="{8269F204-635E-0F4C-93C3-C42CE798422F}" destId="{297C031B-D349-E549-8FC8-6E0195C23D37}" srcOrd="6" destOrd="0" presId="urn:microsoft.com/office/officeart/2005/8/layout/vList2"/>
    <dgm:cxn modelId="{08BB67B6-0A8A-BB46-85CD-52104A59D992}" type="presParOf" srcId="{8269F204-635E-0F4C-93C3-C42CE798422F}" destId="{D6B38C91-1679-CB4F-99D0-7A4C635481B1}" srcOrd="7" destOrd="0" presId="urn:microsoft.com/office/officeart/2005/8/layout/vList2"/>
    <dgm:cxn modelId="{284FE707-3A46-534E-AF63-B951945F3B5F}" type="presParOf" srcId="{8269F204-635E-0F4C-93C3-C42CE798422F}" destId="{BAAC8EE0-6DD0-5C4F-95B6-4B50E8DDB668}" srcOrd="8" destOrd="0" presId="urn:microsoft.com/office/officeart/2005/8/layout/vList2"/>
    <dgm:cxn modelId="{50E9FE10-FF7D-BB44-862B-59B5DDA18D2B}" type="presParOf" srcId="{8269F204-635E-0F4C-93C3-C42CE798422F}" destId="{D860E7A8-4D4E-984F-9051-70D0F3AFD478}"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0E183-8817-40C7-99A0-B3A6DBC823B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D2F431B7-626B-4F81-B55A-D7CF9F1A74EA}">
      <dgm:prSet/>
      <dgm:spPr/>
      <dgm:t>
        <a:bodyPr/>
        <a:lstStyle/>
        <a:p>
          <a:r>
            <a:rPr lang="en-CA" b="1" i="0"/>
            <a:t>What is a Media/Public Pitch?</a:t>
          </a:r>
          <a:endParaRPr lang="en-US"/>
        </a:p>
      </dgm:t>
    </dgm:pt>
    <dgm:pt modelId="{D5AB2EC2-265D-4AD2-8F3D-1F5CFF88F3B8}" type="parTrans" cxnId="{FB7DC16D-987A-426A-AA92-B850C1A66CDE}">
      <dgm:prSet/>
      <dgm:spPr/>
      <dgm:t>
        <a:bodyPr/>
        <a:lstStyle/>
        <a:p>
          <a:endParaRPr lang="en-US"/>
        </a:p>
      </dgm:t>
    </dgm:pt>
    <dgm:pt modelId="{F8365887-6333-49A1-86BE-C90A4B8736A9}" type="sibTrans" cxnId="{FB7DC16D-987A-426A-AA92-B850C1A66CDE}">
      <dgm:prSet/>
      <dgm:spPr/>
      <dgm:t>
        <a:bodyPr/>
        <a:lstStyle/>
        <a:p>
          <a:endParaRPr lang="en-US"/>
        </a:p>
      </dgm:t>
    </dgm:pt>
    <dgm:pt modelId="{438E3870-D29F-4C5B-B85F-B87537791441}">
      <dgm:prSet/>
      <dgm:spPr/>
      <dgm:t>
        <a:bodyPr/>
        <a:lstStyle/>
        <a:p>
          <a:r>
            <a:rPr lang="en-CA" b="0" i="0"/>
            <a:t>Speaking to the public or media to raise awareness about your idea or brand.</a:t>
          </a:r>
          <a:endParaRPr lang="en-US"/>
        </a:p>
      </dgm:t>
    </dgm:pt>
    <dgm:pt modelId="{D3017990-2468-4E2F-BCBF-49C996D8F2A2}" type="parTrans" cxnId="{72A41E38-B59D-4853-B0AF-C758A84FE9B7}">
      <dgm:prSet/>
      <dgm:spPr/>
      <dgm:t>
        <a:bodyPr/>
        <a:lstStyle/>
        <a:p>
          <a:endParaRPr lang="en-US"/>
        </a:p>
      </dgm:t>
    </dgm:pt>
    <dgm:pt modelId="{BC486C79-E809-4297-9688-BF40B22F4445}" type="sibTrans" cxnId="{72A41E38-B59D-4853-B0AF-C758A84FE9B7}">
      <dgm:prSet/>
      <dgm:spPr/>
      <dgm:t>
        <a:bodyPr/>
        <a:lstStyle/>
        <a:p>
          <a:endParaRPr lang="en-US"/>
        </a:p>
      </dgm:t>
    </dgm:pt>
    <dgm:pt modelId="{14DD7ED3-3673-426E-947C-BA514570C174}">
      <dgm:prSet/>
      <dgm:spPr/>
      <dgm:t>
        <a:bodyPr/>
        <a:lstStyle/>
        <a:p>
          <a:r>
            <a:rPr lang="en-CA" b="1" i="0"/>
            <a:t>Crafting a Media Pitch</a:t>
          </a:r>
          <a:endParaRPr lang="en-US"/>
        </a:p>
      </dgm:t>
    </dgm:pt>
    <dgm:pt modelId="{ED45F33C-30E6-471A-A5E6-6966173BF745}" type="parTrans" cxnId="{F29BF5C8-27F4-459F-9D72-424195B6B93C}">
      <dgm:prSet/>
      <dgm:spPr/>
      <dgm:t>
        <a:bodyPr/>
        <a:lstStyle/>
        <a:p>
          <a:endParaRPr lang="en-US"/>
        </a:p>
      </dgm:t>
    </dgm:pt>
    <dgm:pt modelId="{408C3466-63B9-4DDC-A7FF-BFF74F4C05CA}" type="sibTrans" cxnId="{F29BF5C8-27F4-459F-9D72-424195B6B93C}">
      <dgm:prSet/>
      <dgm:spPr/>
      <dgm:t>
        <a:bodyPr/>
        <a:lstStyle/>
        <a:p>
          <a:endParaRPr lang="en-US"/>
        </a:p>
      </dgm:t>
    </dgm:pt>
    <dgm:pt modelId="{37DCEBCF-23E2-4DCD-B1FE-DBCE3890A566}">
      <dgm:prSet/>
      <dgm:spPr/>
      <dgm:t>
        <a:bodyPr/>
        <a:lstStyle/>
        <a:p>
          <a:r>
            <a:rPr lang="en-CA" b="1" i="0"/>
            <a:t>Storytelling:</a:t>
          </a:r>
          <a:r>
            <a:rPr lang="en-CA" b="0" i="0"/>
            <a:t> Make it relatable to the audience.</a:t>
          </a:r>
          <a:endParaRPr lang="en-US"/>
        </a:p>
      </dgm:t>
    </dgm:pt>
    <dgm:pt modelId="{3C0B2F04-F24A-43A1-BE54-A61CA9E255FF}" type="parTrans" cxnId="{1A3C0011-1ED9-4DF2-A9A3-2989C5FD43DF}">
      <dgm:prSet/>
      <dgm:spPr/>
      <dgm:t>
        <a:bodyPr/>
        <a:lstStyle/>
        <a:p>
          <a:endParaRPr lang="en-US"/>
        </a:p>
      </dgm:t>
    </dgm:pt>
    <dgm:pt modelId="{FDF05F88-3104-405B-88A8-B9DD3775B1EE}" type="sibTrans" cxnId="{1A3C0011-1ED9-4DF2-A9A3-2989C5FD43DF}">
      <dgm:prSet/>
      <dgm:spPr/>
      <dgm:t>
        <a:bodyPr/>
        <a:lstStyle/>
        <a:p>
          <a:endParaRPr lang="en-US"/>
        </a:p>
      </dgm:t>
    </dgm:pt>
    <dgm:pt modelId="{445A82A2-6983-408D-A838-47706FB3030D}">
      <dgm:prSet/>
      <dgm:spPr/>
      <dgm:t>
        <a:bodyPr/>
        <a:lstStyle/>
        <a:p>
          <a:r>
            <a:rPr lang="en-CA" b="1" i="0"/>
            <a:t>Simple Language:</a:t>
          </a:r>
          <a:r>
            <a:rPr lang="en-CA" b="0" i="0"/>
            <a:t> Avoid jargon.</a:t>
          </a:r>
          <a:endParaRPr lang="en-US"/>
        </a:p>
      </dgm:t>
    </dgm:pt>
    <dgm:pt modelId="{57339978-F8E5-4F84-9282-C5CE73BF7A58}" type="parTrans" cxnId="{C3DD1F7E-2063-410A-B482-EF2C404EBA09}">
      <dgm:prSet/>
      <dgm:spPr/>
      <dgm:t>
        <a:bodyPr/>
        <a:lstStyle/>
        <a:p>
          <a:endParaRPr lang="en-US"/>
        </a:p>
      </dgm:t>
    </dgm:pt>
    <dgm:pt modelId="{84247014-7B54-4E20-9D80-FB889677B826}" type="sibTrans" cxnId="{C3DD1F7E-2063-410A-B482-EF2C404EBA09}">
      <dgm:prSet/>
      <dgm:spPr/>
      <dgm:t>
        <a:bodyPr/>
        <a:lstStyle/>
        <a:p>
          <a:endParaRPr lang="en-US"/>
        </a:p>
      </dgm:t>
    </dgm:pt>
    <dgm:pt modelId="{A428A6E5-F258-4153-BA0C-D901934199D3}">
      <dgm:prSet/>
      <dgm:spPr/>
      <dgm:t>
        <a:bodyPr/>
        <a:lstStyle/>
        <a:p>
          <a:r>
            <a:rPr lang="en-CA" b="1" i="0"/>
            <a:t>Call-to-Action:</a:t>
          </a:r>
          <a:r>
            <a:rPr lang="en-CA" b="0" i="0"/>
            <a:t> Encourage audience participation (e.g., support, follow).</a:t>
          </a:r>
          <a:endParaRPr lang="en-US"/>
        </a:p>
      </dgm:t>
    </dgm:pt>
    <dgm:pt modelId="{C6611F79-A72C-4BC8-A1D3-F2BE2A603085}" type="parTrans" cxnId="{3D66625C-D38C-41DB-B4E8-4254E17EA216}">
      <dgm:prSet/>
      <dgm:spPr/>
      <dgm:t>
        <a:bodyPr/>
        <a:lstStyle/>
        <a:p>
          <a:endParaRPr lang="en-US"/>
        </a:p>
      </dgm:t>
    </dgm:pt>
    <dgm:pt modelId="{15842997-6499-45BE-93CA-D5C112D34700}" type="sibTrans" cxnId="{3D66625C-D38C-41DB-B4E8-4254E17EA216}">
      <dgm:prSet/>
      <dgm:spPr/>
      <dgm:t>
        <a:bodyPr/>
        <a:lstStyle/>
        <a:p>
          <a:endParaRPr lang="en-US"/>
        </a:p>
      </dgm:t>
    </dgm:pt>
    <dgm:pt modelId="{8C950BEE-166E-42F8-AD66-A1FDF21729E8}">
      <dgm:prSet/>
      <dgm:spPr/>
      <dgm:t>
        <a:bodyPr/>
        <a:lstStyle/>
        <a:p>
          <a:r>
            <a:rPr lang="en-CA" b="1" i="0"/>
            <a:t>Example:</a:t>
          </a:r>
          <a:endParaRPr lang="en-US"/>
        </a:p>
      </dgm:t>
    </dgm:pt>
    <dgm:pt modelId="{201F2150-0877-471E-9599-ACAE39EAFA4A}" type="parTrans" cxnId="{1326DFCD-3C4D-4239-9C09-262C740CC991}">
      <dgm:prSet/>
      <dgm:spPr/>
      <dgm:t>
        <a:bodyPr/>
        <a:lstStyle/>
        <a:p>
          <a:endParaRPr lang="en-US"/>
        </a:p>
      </dgm:t>
    </dgm:pt>
    <dgm:pt modelId="{85567636-E076-4B4C-8864-664606C17FA2}" type="sibTrans" cxnId="{1326DFCD-3C4D-4239-9C09-262C740CC991}">
      <dgm:prSet/>
      <dgm:spPr/>
      <dgm:t>
        <a:bodyPr/>
        <a:lstStyle/>
        <a:p>
          <a:endParaRPr lang="en-US"/>
        </a:p>
      </dgm:t>
    </dgm:pt>
    <dgm:pt modelId="{8B0D4846-EA73-42D9-93C2-2A79D0CC9B9C}">
      <dgm:prSet/>
      <dgm:spPr/>
      <dgm:t>
        <a:bodyPr/>
        <a:lstStyle/>
        <a:p>
          <a:r>
            <a:rPr lang="en-CA" b="0" i="1"/>
            <a:t>“Did you know 1 in 3 children lacks access to quality STEM education? Our VR tool, EduCraft, turns learning into an immersive adventure, closing the gap for underserved communities. Join us in shaping the future by supporting EduCraft today!”</a:t>
          </a:r>
          <a:endParaRPr lang="en-US"/>
        </a:p>
      </dgm:t>
    </dgm:pt>
    <dgm:pt modelId="{66E070CC-1937-4177-A832-9FB369E7CD3B}" type="parTrans" cxnId="{671F663F-8EC7-462F-8849-ED4F9F30B107}">
      <dgm:prSet/>
      <dgm:spPr/>
      <dgm:t>
        <a:bodyPr/>
        <a:lstStyle/>
        <a:p>
          <a:endParaRPr lang="en-US"/>
        </a:p>
      </dgm:t>
    </dgm:pt>
    <dgm:pt modelId="{916D3662-49E1-45DE-B5E5-CAE6E9E79309}" type="sibTrans" cxnId="{671F663F-8EC7-462F-8849-ED4F9F30B107}">
      <dgm:prSet/>
      <dgm:spPr/>
      <dgm:t>
        <a:bodyPr/>
        <a:lstStyle/>
        <a:p>
          <a:endParaRPr lang="en-US"/>
        </a:p>
      </dgm:t>
    </dgm:pt>
    <dgm:pt modelId="{2618EFE6-DF0C-FF44-9F45-730FDBD14E62}" type="pres">
      <dgm:prSet presAssocID="{7030E183-8817-40C7-99A0-B3A6DBC823BE}" presName="linear" presStyleCnt="0">
        <dgm:presLayoutVars>
          <dgm:dir/>
          <dgm:animLvl val="lvl"/>
          <dgm:resizeHandles val="exact"/>
        </dgm:presLayoutVars>
      </dgm:prSet>
      <dgm:spPr/>
    </dgm:pt>
    <dgm:pt modelId="{58A38AEC-4694-3745-AEB4-9859D902D250}" type="pres">
      <dgm:prSet presAssocID="{D2F431B7-626B-4F81-B55A-D7CF9F1A74EA}" presName="parentLin" presStyleCnt="0"/>
      <dgm:spPr/>
    </dgm:pt>
    <dgm:pt modelId="{45247760-4BD6-724E-BC18-FAD8FADEDB0D}" type="pres">
      <dgm:prSet presAssocID="{D2F431B7-626B-4F81-B55A-D7CF9F1A74EA}" presName="parentLeftMargin" presStyleLbl="node1" presStyleIdx="0" presStyleCnt="3"/>
      <dgm:spPr/>
    </dgm:pt>
    <dgm:pt modelId="{D6888577-E0B2-F34B-9A97-16A48C812C25}" type="pres">
      <dgm:prSet presAssocID="{D2F431B7-626B-4F81-B55A-D7CF9F1A74EA}" presName="parentText" presStyleLbl="node1" presStyleIdx="0" presStyleCnt="3">
        <dgm:presLayoutVars>
          <dgm:chMax val="0"/>
          <dgm:bulletEnabled val="1"/>
        </dgm:presLayoutVars>
      </dgm:prSet>
      <dgm:spPr/>
    </dgm:pt>
    <dgm:pt modelId="{F1C3942B-6A19-8645-8B53-423BC5B10DC6}" type="pres">
      <dgm:prSet presAssocID="{D2F431B7-626B-4F81-B55A-D7CF9F1A74EA}" presName="negativeSpace" presStyleCnt="0"/>
      <dgm:spPr/>
    </dgm:pt>
    <dgm:pt modelId="{6BD818DB-0520-E442-9186-C8B32AC6B4F4}" type="pres">
      <dgm:prSet presAssocID="{D2F431B7-626B-4F81-B55A-D7CF9F1A74EA}" presName="childText" presStyleLbl="conFgAcc1" presStyleIdx="0" presStyleCnt="3">
        <dgm:presLayoutVars>
          <dgm:bulletEnabled val="1"/>
        </dgm:presLayoutVars>
      </dgm:prSet>
      <dgm:spPr/>
    </dgm:pt>
    <dgm:pt modelId="{4577F8B4-4F06-5044-BA6F-0DA5894E8C4A}" type="pres">
      <dgm:prSet presAssocID="{F8365887-6333-49A1-86BE-C90A4B8736A9}" presName="spaceBetweenRectangles" presStyleCnt="0"/>
      <dgm:spPr/>
    </dgm:pt>
    <dgm:pt modelId="{E497B3DD-2072-CC46-91FB-FA07A013D8DB}" type="pres">
      <dgm:prSet presAssocID="{14DD7ED3-3673-426E-947C-BA514570C174}" presName="parentLin" presStyleCnt="0"/>
      <dgm:spPr/>
    </dgm:pt>
    <dgm:pt modelId="{BD616620-31CC-9844-92CE-14A3F9FA0080}" type="pres">
      <dgm:prSet presAssocID="{14DD7ED3-3673-426E-947C-BA514570C174}" presName="parentLeftMargin" presStyleLbl="node1" presStyleIdx="0" presStyleCnt="3"/>
      <dgm:spPr/>
    </dgm:pt>
    <dgm:pt modelId="{D33CFA6D-D488-C043-8A58-DF72BD1DC50C}" type="pres">
      <dgm:prSet presAssocID="{14DD7ED3-3673-426E-947C-BA514570C174}" presName="parentText" presStyleLbl="node1" presStyleIdx="1" presStyleCnt="3">
        <dgm:presLayoutVars>
          <dgm:chMax val="0"/>
          <dgm:bulletEnabled val="1"/>
        </dgm:presLayoutVars>
      </dgm:prSet>
      <dgm:spPr/>
    </dgm:pt>
    <dgm:pt modelId="{B6F2DFD2-1103-A14B-81FF-2301C96D8C6B}" type="pres">
      <dgm:prSet presAssocID="{14DD7ED3-3673-426E-947C-BA514570C174}" presName="negativeSpace" presStyleCnt="0"/>
      <dgm:spPr/>
    </dgm:pt>
    <dgm:pt modelId="{5FAFC19C-2019-2044-AD7F-BB1E17AEE3FA}" type="pres">
      <dgm:prSet presAssocID="{14DD7ED3-3673-426E-947C-BA514570C174}" presName="childText" presStyleLbl="conFgAcc1" presStyleIdx="1" presStyleCnt="3">
        <dgm:presLayoutVars>
          <dgm:bulletEnabled val="1"/>
        </dgm:presLayoutVars>
      </dgm:prSet>
      <dgm:spPr/>
    </dgm:pt>
    <dgm:pt modelId="{A13944C5-B446-5D41-A4E1-284E6F912818}" type="pres">
      <dgm:prSet presAssocID="{408C3466-63B9-4DDC-A7FF-BFF74F4C05CA}" presName="spaceBetweenRectangles" presStyleCnt="0"/>
      <dgm:spPr/>
    </dgm:pt>
    <dgm:pt modelId="{9F98C5D0-3A5F-9243-80B7-E9B0624EEFDA}" type="pres">
      <dgm:prSet presAssocID="{8C950BEE-166E-42F8-AD66-A1FDF21729E8}" presName="parentLin" presStyleCnt="0"/>
      <dgm:spPr/>
    </dgm:pt>
    <dgm:pt modelId="{21D972AA-8DCD-9C4E-9D50-4974609B6DC1}" type="pres">
      <dgm:prSet presAssocID="{8C950BEE-166E-42F8-AD66-A1FDF21729E8}" presName="parentLeftMargin" presStyleLbl="node1" presStyleIdx="1" presStyleCnt="3"/>
      <dgm:spPr/>
    </dgm:pt>
    <dgm:pt modelId="{E8C07BA7-4BF1-1D4E-9B50-562B9ECDD072}" type="pres">
      <dgm:prSet presAssocID="{8C950BEE-166E-42F8-AD66-A1FDF21729E8}" presName="parentText" presStyleLbl="node1" presStyleIdx="2" presStyleCnt="3">
        <dgm:presLayoutVars>
          <dgm:chMax val="0"/>
          <dgm:bulletEnabled val="1"/>
        </dgm:presLayoutVars>
      </dgm:prSet>
      <dgm:spPr/>
    </dgm:pt>
    <dgm:pt modelId="{C2B93997-0613-7F4D-A90B-28850CB05BD8}" type="pres">
      <dgm:prSet presAssocID="{8C950BEE-166E-42F8-AD66-A1FDF21729E8}" presName="negativeSpace" presStyleCnt="0"/>
      <dgm:spPr/>
    </dgm:pt>
    <dgm:pt modelId="{38E3C52D-BF42-1148-815E-F8241E609F79}" type="pres">
      <dgm:prSet presAssocID="{8C950BEE-166E-42F8-AD66-A1FDF21729E8}" presName="childText" presStyleLbl="conFgAcc1" presStyleIdx="2" presStyleCnt="3">
        <dgm:presLayoutVars>
          <dgm:bulletEnabled val="1"/>
        </dgm:presLayoutVars>
      </dgm:prSet>
      <dgm:spPr/>
    </dgm:pt>
  </dgm:ptLst>
  <dgm:cxnLst>
    <dgm:cxn modelId="{DC9E0300-9BE5-0F4E-BE6F-B63A0EA1C5AD}" type="presOf" srcId="{8B0D4846-EA73-42D9-93C2-2A79D0CC9B9C}" destId="{38E3C52D-BF42-1148-815E-F8241E609F79}" srcOrd="0" destOrd="0" presId="urn:microsoft.com/office/officeart/2005/8/layout/list1"/>
    <dgm:cxn modelId="{1A3C0011-1ED9-4DF2-A9A3-2989C5FD43DF}" srcId="{14DD7ED3-3673-426E-947C-BA514570C174}" destId="{37DCEBCF-23E2-4DCD-B1FE-DBCE3890A566}" srcOrd="0" destOrd="0" parTransId="{3C0B2F04-F24A-43A1-BE54-A61CA9E255FF}" sibTransId="{FDF05F88-3104-405B-88A8-B9DD3775B1EE}"/>
    <dgm:cxn modelId="{72A41E38-B59D-4853-B0AF-C758A84FE9B7}" srcId="{D2F431B7-626B-4F81-B55A-D7CF9F1A74EA}" destId="{438E3870-D29F-4C5B-B85F-B87537791441}" srcOrd="0" destOrd="0" parTransId="{D3017990-2468-4E2F-BCBF-49C996D8F2A2}" sibTransId="{BC486C79-E809-4297-9688-BF40B22F4445}"/>
    <dgm:cxn modelId="{671F663F-8EC7-462F-8849-ED4F9F30B107}" srcId="{8C950BEE-166E-42F8-AD66-A1FDF21729E8}" destId="{8B0D4846-EA73-42D9-93C2-2A79D0CC9B9C}" srcOrd="0" destOrd="0" parTransId="{66E070CC-1937-4177-A832-9FB369E7CD3B}" sibTransId="{916D3662-49E1-45DE-B5E5-CAE6E9E79309}"/>
    <dgm:cxn modelId="{B2773842-9554-BB4D-A9DF-356165D42312}" type="presOf" srcId="{445A82A2-6983-408D-A838-47706FB3030D}" destId="{5FAFC19C-2019-2044-AD7F-BB1E17AEE3FA}" srcOrd="0" destOrd="1" presId="urn:microsoft.com/office/officeart/2005/8/layout/list1"/>
    <dgm:cxn modelId="{F5A5F548-7F26-E840-9C3D-69A7C7EB81D8}" type="presOf" srcId="{14DD7ED3-3673-426E-947C-BA514570C174}" destId="{BD616620-31CC-9844-92CE-14A3F9FA0080}" srcOrd="0" destOrd="0" presId="urn:microsoft.com/office/officeart/2005/8/layout/list1"/>
    <dgm:cxn modelId="{3D66625C-D38C-41DB-B4E8-4254E17EA216}" srcId="{14DD7ED3-3673-426E-947C-BA514570C174}" destId="{A428A6E5-F258-4153-BA0C-D901934199D3}" srcOrd="2" destOrd="0" parTransId="{C6611F79-A72C-4BC8-A1D3-F2BE2A603085}" sibTransId="{15842997-6499-45BE-93CA-D5C112D34700}"/>
    <dgm:cxn modelId="{A4543A60-B362-FD46-B473-1A10B0BF8BC9}" type="presOf" srcId="{8C950BEE-166E-42F8-AD66-A1FDF21729E8}" destId="{E8C07BA7-4BF1-1D4E-9B50-562B9ECDD072}" srcOrd="1" destOrd="0" presId="urn:microsoft.com/office/officeart/2005/8/layout/list1"/>
    <dgm:cxn modelId="{8DF08C68-0D3F-9347-A7D0-B57FC39D6C38}" type="presOf" srcId="{D2F431B7-626B-4F81-B55A-D7CF9F1A74EA}" destId="{45247760-4BD6-724E-BC18-FAD8FADEDB0D}" srcOrd="0" destOrd="0" presId="urn:microsoft.com/office/officeart/2005/8/layout/list1"/>
    <dgm:cxn modelId="{FB7DC16D-987A-426A-AA92-B850C1A66CDE}" srcId="{7030E183-8817-40C7-99A0-B3A6DBC823BE}" destId="{D2F431B7-626B-4F81-B55A-D7CF9F1A74EA}" srcOrd="0" destOrd="0" parTransId="{D5AB2EC2-265D-4AD2-8F3D-1F5CFF88F3B8}" sibTransId="{F8365887-6333-49A1-86BE-C90A4B8736A9}"/>
    <dgm:cxn modelId="{346CD676-5F48-334B-A7DA-176CAC78AF69}" type="presOf" srcId="{438E3870-D29F-4C5B-B85F-B87537791441}" destId="{6BD818DB-0520-E442-9186-C8B32AC6B4F4}" srcOrd="0" destOrd="0" presId="urn:microsoft.com/office/officeart/2005/8/layout/list1"/>
    <dgm:cxn modelId="{C3DD1F7E-2063-410A-B482-EF2C404EBA09}" srcId="{14DD7ED3-3673-426E-947C-BA514570C174}" destId="{445A82A2-6983-408D-A838-47706FB3030D}" srcOrd="1" destOrd="0" parTransId="{57339978-F8E5-4F84-9282-C5CE73BF7A58}" sibTransId="{84247014-7B54-4E20-9D80-FB889677B826}"/>
    <dgm:cxn modelId="{BAB2C67F-775A-094A-A5D8-EADE76C95771}" type="presOf" srcId="{D2F431B7-626B-4F81-B55A-D7CF9F1A74EA}" destId="{D6888577-E0B2-F34B-9A97-16A48C812C25}" srcOrd="1" destOrd="0" presId="urn:microsoft.com/office/officeart/2005/8/layout/list1"/>
    <dgm:cxn modelId="{E2FCEE9E-1B0A-9343-BB88-578F8AFCA476}" type="presOf" srcId="{8C950BEE-166E-42F8-AD66-A1FDF21729E8}" destId="{21D972AA-8DCD-9C4E-9D50-4974609B6DC1}" srcOrd="0" destOrd="0" presId="urn:microsoft.com/office/officeart/2005/8/layout/list1"/>
    <dgm:cxn modelId="{BC818BA0-F324-CF42-81D3-CDC05E76AE37}" type="presOf" srcId="{7030E183-8817-40C7-99A0-B3A6DBC823BE}" destId="{2618EFE6-DF0C-FF44-9F45-730FDBD14E62}" srcOrd="0" destOrd="0" presId="urn:microsoft.com/office/officeart/2005/8/layout/list1"/>
    <dgm:cxn modelId="{F29BF5C8-27F4-459F-9D72-424195B6B93C}" srcId="{7030E183-8817-40C7-99A0-B3A6DBC823BE}" destId="{14DD7ED3-3673-426E-947C-BA514570C174}" srcOrd="1" destOrd="0" parTransId="{ED45F33C-30E6-471A-A5E6-6966173BF745}" sibTransId="{408C3466-63B9-4DDC-A7FF-BFF74F4C05CA}"/>
    <dgm:cxn modelId="{1326DFCD-3C4D-4239-9C09-262C740CC991}" srcId="{7030E183-8817-40C7-99A0-B3A6DBC823BE}" destId="{8C950BEE-166E-42F8-AD66-A1FDF21729E8}" srcOrd="2" destOrd="0" parTransId="{201F2150-0877-471E-9599-ACAE39EAFA4A}" sibTransId="{85567636-E076-4B4C-8864-664606C17FA2}"/>
    <dgm:cxn modelId="{55E1EDE2-F14F-5E4F-AC6B-1B31736DDADA}" type="presOf" srcId="{A428A6E5-F258-4153-BA0C-D901934199D3}" destId="{5FAFC19C-2019-2044-AD7F-BB1E17AEE3FA}" srcOrd="0" destOrd="2" presId="urn:microsoft.com/office/officeart/2005/8/layout/list1"/>
    <dgm:cxn modelId="{872020F7-CA0C-2B45-881B-BA02DA845F1F}" type="presOf" srcId="{37DCEBCF-23E2-4DCD-B1FE-DBCE3890A566}" destId="{5FAFC19C-2019-2044-AD7F-BB1E17AEE3FA}" srcOrd="0" destOrd="0" presId="urn:microsoft.com/office/officeart/2005/8/layout/list1"/>
    <dgm:cxn modelId="{FD06E0FE-3B04-914B-8689-D09207ABAF17}" type="presOf" srcId="{14DD7ED3-3673-426E-947C-BA514570C174}" destId="{D33CFA6D-D488-C043-8A58-DF72BD1DC50C}" srcOrd="1" destOrd="0" presId="urn:microsoft.com/office/officeart/2005/8/layout/list1"/>
    <dgm:cxn modelId="{FE45F7BD-07AB-ED4E-BE99-2FFB801E2DF4}" type="presParOf" srcId="{2618EFE6-DF0C-FF44-9F45-730FDBD14E62}" destId="{58A38AEC-4694-3745-AEB4-9859D902D250}" srcOrd="0" destOrd="0" presId="urn:microsoft.com/office/officeart/2005/8/layout/list1"/>
    <dgm:cxn modelId="{5094B07B-A723-9B4E-9AA4-C2A311412D56}" type="presParOf" srcId="{58A38AEC-4694-3745-AEB4-9859D902D250}" destId="{45247760-4BD6-724E-BC18-FAD8FADEDB0D}" srcOrd="0" destOrd="0" presId="urn:microsoft.com/office/officeart/2005/8/layout/list1"/>
    <dgm:cxn modelId="{169E076B-E104-4A4E-A4C3-D43BADFBCD9E}" type="presParOf" srcId="{58A38AEC-4694-3745-AEB4-9859D902D250}" destId="{D6888577-E0B2-F34B-9A97-16A48C812C25}" srcOrd="1" destOrd="0" presId="urn:microsoft.com/office/officeart/2005/8/layout/list1"/>
    <dgm:cxn modelId="{896DE2B4-D819-1F4B-A8D8-DAF460D6F1BE}" type="presParOf" srcId="{2618EFE6-DF0C-FF44-9F45-730FDBD14E62}" destId="{F1C3942B-6A19-8645-8B53-423BC5B10DC6}" srcOrd="1" destOrd="0" presId="urn:microsoft.com/office/officeart/2005/8/layout/list1"/>
    <dgm:cxn modelId="{3ED89893-2741-8B44-9E68-63F8BDE48D39}" type="presParOf" srcId="{2618EFE6-DF0C-FF44-9F45-730FDBD14E62}" destId="{6BD818DB-0520-E442-9186-C8B32AC6B4F4}" srcOrd="2" destOrd="0" presId="urn:microsoft.com/office/officeart/2005/8/layout/list1"/>
    <dgm:cxn modelId="{C8D58CEF-7C88-FD4A-8642-2E977A1FC03D}" type="presParOf" srcId="{2618EFE6-DF0C-FF44-9F45-730FDBD14E62}" destId="{4577F8B4-4F06-5044-BA6F-0DA5894E8C4A}" srcOrd="3" destOrd="0" presId="urn:microsoft.com/office/officeart/2005/8/layout/list1"/>
    <dgm:cxn modelId="{9F014FE2-83D0-8944-BCC4-B18750B7E00B}" type="presParOf" srcId="{2618EFE6-DF0C-FF44-9F45-730FDBD14E62}" destId="{E497B3DD-2072-CC46-91FB-FA07A013D8DB}" srcOrd="4" destOrd="0" presId="urn:microsoft.com/office/officeart/2005/8/layout/list1"/>
    <dgm:cxn modelId="{B038E0A3-13EC-9A46-A844-4DF946E8BBE1}" type="presParOf" srcId="{E497B3DD-2072-CC46-91FB-FA07A013D8DB}" destId="{BD616620-31CC-9844-92CE-14A3F9FA0080}" srcOrd="0" destOrd="0" presId="urn:microsoft.com/office/officeart/2005/8/layout/list1"/>
    <dgm:cxn modelId="{4FB63184-CD9A-EC48-841C-0B4A3B7F61C3}" type="presParOf" srcId="{E497B3DD-2072-CC46-91FB-FA07A013D8DB}" destId="{D33CFA6D-D488-C043-8A58-DF72BD1DC50C}" srcOrd="1" destOrd="0" presId="urn:microsoft.com/office/officeart/2005/8/layout/list1"/>
    <dgm:cxn modelId="{7287042A-45C6-1C44-B1D4-E49F1A576A29}" type="presParOf" srcId="{2618EFE6-DF0C-FF44-9F45-730FDBD14E62}" destId="{B6F2DFD2-1103-A14B-81FF-2301C96D8C6B}" srcOrd="5" destOrd="0" presId="urn:microsoft.com/office/officeart/2005/8/layout/list1"/>
    <dgm:cxn modelId="{1BFB9826-511C-F54D-BB80-9C1F11883386}" type="presParOf" srcId="{2618EFE6-DF0C-FF44-9F45-730FDBD14E62}" destId="{5FAFC19C-2019-2044-AD7F-BB1E17AEE3FA}" srcOrd="6" destOrd="0" presId="urn:microsoft.com/office/officeart/2005/8/layout/list1"/>
    <dgm:cxn modelId="{77DDBA9C-679B-124F-8B16-103C11135C10}" type="presParOf" srcId="{2618EFE6-DF0C-FF44-9F45-730FDBD14E62}" destId="{A13944C5-B446-5D41-A4E1-284E6F912818}" srcOrd="7" destOrd="0" presId="urn:microsoft.com/office/officeart/2005/8/layout/list1"/>
    <dgm:cxn modelId="{56377B64-686E-524E-9249-54912631C68D}" type="presParOf" srcId="{2618EFE6-DF0C-FF44-9F45-730FDBD14E62}" destId="{9F98C5D0-3A5F-9243-80B7-E9B0624EEFDA}" srcOrd="8" destOrd="0" presId="urn:microsoft.com/office/officeart/2005/8/layout/list1"/>
    <dgm:cxn modelId="{0DECFB5E-7B70-264C-B882-664F210127E3}" type="presParOf" srcId="{9F98C5D0-3A5F-9243-80B7-E9B0624EEFDA}" destId="{21D972AA-8DCD-9C4E-9D50-4974609B6DC1}" srcOrd="0" destOrd="0" presId="urn:microsoft.com/office/officeart/2005/8/layout/list1"/>
    <dgm:cxn modelId="{182510BF-91D0-A34C-A638-FF5FC5B737E3}" type="presParOf" srcId="{9F98C5D0-3A5F-9243-80B7-E9B0624EEFDA}" destId="{E8C07BA7-4BF1-1D4E-9B50-562B9ECDD072}" srcOrd="1" destOrd="0" presId="urn:microsoft.com/office/officeart/2005/8/layout/list1"/>
    <dgm:cxn modelId="{1545081C-4957-2D47-A2B8-9C7D068D98FE}" type="presParOf" srcId="{2618EFE6-DF0C-FF44-9F45-730FDBD14E62}" destId="{C2B93997-0613-7F4D-A90B-28850CB05BD8}" srcOrd="9" destOrd="0" presId="urn:microsoft.com/office/officeart/2005/8/layout/list1"/>
    <dgm:cxn modelId="{BFF6A3AA-B7D7-E645-A88C-001BBDD5B532}" type="presParOf" srcId="{2618EFE6-DF0C-FF44-9F45-730FDBD14E62}" destId="{38E3C52D-BF42-1148-815E-F8241E609F7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8A8BD-E1E6-DA4A-BBA9-2DBAC1576A6B}">
      <dsp:nvSpPr>
        <dsp:cNvPr id="0" name=""/>
        <dsp:cNvSpPr/>
      </dsp:nvSpPr>
      <dsp:spPr>
        <a:xfrm>
          <a:off x="116374" y="1089"/>
          <a:ext cx="1823121" cy="109387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a:t>What is Pitching?</a:t>
          </a:r>
          <a:endParaRPr lang="en-US" sz="1400" kern="1200"/>
        </a:p>
      </dsp:txBody>
      <dsp:txXfrm>
        <a:off x="116374" y="1089"/>
        <a:ext cx="1823121" cy="1093873"/>
      </dsp:txXfrm>
    </dsp:sp>
    <dsp:sp modelId="{F1D48CC5-97E3-BA4F-9D7F-97DFCCB0F033}">
      <dsp:nvSpPr>
        <dsp:cNvPr id="0" name=""/>
        <dsp:cNvSpPr/>
      </dsp:nvSpPr>
      <dsp:spPr>
        <a:xfrm>
          <a:off x="2121808" y="1089"/>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Presenting an idea, product, or service to an audience (investors, partners, customers).</a:t>
          </a:r>
          <a:endParaRPr lang="en-US" sz="1400" kern="1200"/>
        </a:p>
      </dsp:txBody>
      <dsp:txXfrm>
        <a:off x="2121808" y="1089"/>
        <a:ext cx="1823121" cy="1093873"/>
      </dsp:txXfrm>
    </dsp:sp>
    <dsp:sp modelId="{0EE74D72-AE23-2D45-9367-3A00BD635561}">
      <dsp:nvSpPr>
        <dsp:cNvPr id="0" name=""/>
        <dsp:cNvSpPr/>
      </dsp:nvSpPr>
      <dsp:spPr>
        <a:xfrm>
          <a:off x="4127243" y="1089"/>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Objective: Convince the audience to take specific action (e.g., invest, partner, buy).</a:t>
          </a:r>
          <a:endParaRPr lang="en-US" sz="1400" kern="1200"/>
        </a:p>
      </dsp:txBody>
      <dsp:txXfrm>
        <a:off x="4127243" y="1089"/>
        <a:ext cx="1823121" cy="1093873"/>
      </dsp:txXfrm>
    </dsp:sp>
    <dsp:sp modelId="{EF288110-7767-6447-A8B0-E26E8D3D009F}">
      <dsp:nvSpPr>
        <dsp:cNvPr id="0" name=""/>
        <dsp:cNvSpPr/>
      </dsp:nvSpPr>
      <dsp:spPr>
        <a:xfrm>
          <a:off x="110194" y="1293719"/>
          <a:ext cx="1823121" cy="109387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t>Why Pitching Matters?</a:t>
          </a:r>
          <a:endParaRPr lang="en-US" sz="1400" kern="1200" dirty="0"/>
        </a:p>
      </dsp:txBody>
      <dsp:txXfrm>
        <a:off x="110194" y="1293719"/>
        <a:ext cx="1823121" cy="1093873"/>
      </dsp:txXfrm>
    </dsp:sp>
    <dsp:sp modelId="{6AE6430D-D0FD-ED45-ABA5-8CF6EE4B58D0}">
      <dsp:nvSpPr>
        <dsp:cNvPr id="0" name=""/>
        <dsp:cNvSpPr/>
      </dsp:nvSpPr>
      <dsp:spPr>
        <a:xfrm>
          <a:off x="2118636" y="1293719"/>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Builds connections.</a:t>
          </a:r>
          <a:br>
            <a:rPr lang="en-CA" sz="1400" kern="1200" dirty="0"/>
          </a:br>
          <a:r>
            <a:rPr lang="en-CA" sz="1400" b="1" i="1" kern="1200" dirty="0"/>
            <a:t>KNOW YOUR AUDIENCE!!!</a:t>
          </a:r>
          <a:endParaRPr lang="en-US" sz="1400" b="1" i="1" kern="1200" dirty="0"/>
        </a:p>
      </dsp:txBody>
      <dsp:txXfrm>
        <a:off x="2118636" y="1293719"/>
        <a:ext cx="1823121" cy="1093873"/>
      </dsp:txXfrm>
    </dsp:sp>
    <dsp:sp modelId="{027EEFAF-52E3-B146-BD53-0A698FD7F39B}">
      <dsp:nvSpPr>
        <dsp:cNvPr id="0" name=""/>
        <dsp:cNvSpPr/>
      </dsp:nvSpPr>
      <dsp:spPr>
        <a:xfrm>
          <a:off x="4151144" y="1293715"/>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Opens opportunities for funding and growth.</a:t>
          </a:r>
          <a:endParaRPr lang="en-US" sz="1400" kern="1200"/>
        </a:p>
      </dsp:txBody>
      <dsp:txXfrm>
        <a:off x="4151144" y="1293715"/>
        <a:ext cx="1823121" cy="1093873"/>
      </dsp:txXfrm>
    </dsp:sp>
    <dsp:sp modelId="{C4AB0AA5-719C-9C4B-9F81-15FD4DE24487}">
      <dsp:nvSpPr>
        <dsp:cNvPr id="0" name=""/>
        <dsp:cNvSpPr/>
      </dsp:nvSpPr>
      <dsp:spPr>
        <a:xfrm>
          <a:off x="6192821" y="1310867"/>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a:t>Demonstrates your value and vision.</a:t>
          </a:r>
          <a:endParaRPr lang="en-US" sz="1400" kern="1200"/>
        </a:p>
      </dsp:txBody>
      <dsp:txXfrm>
        <a:off x="6192821" y="1310867"/>
        <a:ext cx="1823121" cy="1093873"/>
      </dsp:txXfrm>
    </dsp:sp>
    <dsp:sp modelId="{DEBF92FE-E055-5B45-BFB1-D6596FB935AC}">
      <dsp:nvSpPr>
        <dsp:cNvPr id="0" name=""/>
        <dsp:cNvSpPr/>
      </dsp:nvSpPr>
      <dsp:spPr>
        <a:xfrm>
          <a:off x="110631" y="2501220"/>
          <a:ext cx="1823121" cy="109387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t>Key Elements of a Great Pitch</a:t>
          </a:r>
          <a:endParaRPr lang="en-US" sz="1400" kern="1200" dirty="0"/>
        </a:p>
      </dsp:txBody>
      <dsp:txXfrm>
        <a:off x="110631" y="2501220"/>
        <a:ext cx="1823121" cy="1093873"/>
      </dsp:txXfrm>
    </dsp:sp>
    <dsp:sp modelId="{B9FF7E23-1880-8C4C-A4C9-E419519058F1}">
      <dsp:nvSpPr>
        <dsp:cNvPr id="0" name=""/>
        <dsp:cNvSpPr/>
      </dsp:nvSpPr>
      <dsp:spPr>
        <a:xfrm>
          <a:off x="2116066" y="2518175"/>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a:t>Storytelling:</a:t>
          </a:r>
          <a:r>
            <a:rPr lang="en-CA" sz="1400" kern="1200"/>
            <a:t> Create an emotional connection.</a:t>
          </a:r>
          <a:endParaRPr lang="en-US" sz="1400" kern="1200"/>
        </a:p>
      </dsp:txBody>
      <dsp:txXfrm>
        <a:off x="2116066" y="2518175"/>
        <a:ext cx="1823121" cy="1093873"/>
      </dsp:txXfrm>
    </dsp:sp>
    <dsp:sp modelId="{1C88D4AF-3E0F-7F4C-B4E4-E7190D898F67}">
      <dsp:nvSpPr>
        <dsp:cNvPr id="0" name=""/>
        <dsp:cNvSpPr/>
      </dsp:nvSpPr>
      <dsp:spPr>
        <a:xfrm>
          <a:off x="4151144" y="2507291"/>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a:t>Clarity:</a:t>
          </a:r>
          <a:r>
            <a:rPr lang="en-CA" sz="1400" kern="1200"/>
            <a:t> Be concise and direct.</a:t>
          </a:r>
          <a:endParaRPr lang="en-US" sz="1400" kern="1200"/>
        </a:p>
      </dsp:txBody>
      <dsp:txXfrm>
        <a:off x="4151144" y="2507291"/>
        <a:ext cx="1823121" cy="1093873"/>
      </dsp:txXfrm>
    </dsp:sp>
    <dsp:sp modelId="{8ABAA141-0712-5F4F-82B0-02D09C57A29E}">
      <dsp:nvSpPr>
        <dsp:cNvPr id="0" name=""/>
        <dsp:cNvSpPr/>
      </dsp:nvSpPr>
      <dsp:spPr>
        <a:xfrm>
          <a:off x="6194134" y="2501216"/>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t>Problem-Solving:</a:t>
          </a:r>
          <a:r>
            <a:rPr lang="en-CA" sz="1400" kern="1200" dirty="0"/>
            <a:t> Show how you address a clear need.</a:t>
          </a:r>
          <a:endParaRPr lang="en-US" sz="1400" kern="1200" dirty="0"/>
        </a:p>
      </dsp:txBody>
      <dsp:txXfrm>
        <a:off x="6194134" y="2501216"/>
        <a:ext cx="1823121" cy="1093873"/>
      </dsp:txXfrm>
    </dsp:sp>
    <dsp:sp modelId="{2204DDF9-70CE-7442-87A8-B13531030E55}">
      <dsp:nvSpPr>
        <dsp:cNvPr id="0" name=""/>
        <dsp:cNvSpPr/>
      </dsp:nvSpPr>
      <dsp:spPr>
        <a:xfrm>
          <a:off x="8199568" y="2490332"/>
          <a:ext cx="1823121" cy="1093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a:t>Persuasion:</a:t>
          </a:r>
          <a:r>
            <a:rPr lang="en-CA" sz="1400" kern="1200"/>
            <a:t> Inspire trust and confidence.</a:t>
          </a:r>
          <a:endParaRPr lang="en-US" sz="1400" kern="1200"/>
        </a:p>
      </dsp:txBody>
      <dsp:txXfrm>
        <a:off x="8199568" y="2490332"/>
        <a:ext cx="1823121" cy="1093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1CD78-FB11-5F4F-BC83-71A3D20E70A3}">
      <dsp:nvSpPr>
        <dsp:cNvPr id="0" name=""/>
        <dsp:cNvSpPr/>
      </dsp:nvSpPr>
      <dsp:spPr>
        <a:xfrm>
          <a:off x="0" y="94867"/>
          <a:ext cx="6900512" cy="6844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a:t>Structure of a 90-Second Investor Pitch</a:t>
          </a:r>
          <a:endParaRPr lang="en-US" sz="1800" kern="1200"/>
        </a:p>
      </dsp:txBody>
      <dsp:txXfrm>
        <a:off x="33412" y="128279"/>
        <a:ext cx="6833688" cy="617626"/>
      </dsp:txXfrm>
    </dsp:sp>
    <dsp:sp modelId="{546AC0A1-7C95-B740-A7A3-4BFE929E00D5}">
      <dsp:nvSpPr>
        <dsp:cNvPr id="0" name=""/>
        <dsp:cNvSpPr/>
      </dsp:nvSpPr>
      <dsp:spPr>
        <a:xfrm>
          <a:off x="0" y="831157"/>
          <a:ext cx="6900512" cy="684450"/>
        </a:xfrm>
        <a:prstGeom prst="roundRect">
          <a:avLst/>
        </a:prstGeom>
        <a:solidFill>
          <a:schemeClr val="accent2">
            <a:hueOff val="-363841"/>
            <a:satOff val="-20982"/>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a:t>Start Strong (10-15 seconds)</a:t>
          </a:r>
          <a:r>
            <a:rPr lang="en-CA" sz="1800" kern="1200"/>
            <a:t>: Grab attention with a hook (a shocking statistic, a compelling story, or your "why").</a:t>
          </a:r>
          <a:endParaRPr lang="en-US" sz="1800" kern="1200"/>
        </a:p>
      </dsp:txBody>
      <dsp:txXfrm>
        <a:off x="33412" y="864569"/>
        <a:ext cx="6833688" cy="617626"/>
      </dsp:txXfrm>
    </dsp:sp>
    <dsp:sp modelId="{359B0304-E2B3-C949-B799-63BCB7C056F2}">
      <dsp:nvSpPr>
        <dsp:cNvPr id="0" name=""/>
        <dsp:cNvSpPr/>
      </dsp:nvSpPr>
      <dsp:spPr>
        <a:xfrm>
          <a:off x="0" y="1515607"/>
          <a:ext cx="6900512"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CA" sz="1400" i="1" kern="1200"/>
            <a:t>Example:</a:t>
          </a:r>
          <a:r>
            <a:rPr lang="en-CA" sz="1400" kern="1200"/>
            <a:t> "Did you know 40% of small-scale farmers lose their crops due to unpredictable irrigation? We're here to change that."</a:t>
          </a:r>
          <a:endParaRPr lang="en-US" sz="1400" kern="1200"/>
        </a:p>
      </dsp:txBody>
      <dsp:txXfrm>
        <a:off x="0" y="1515607"/>
        <a:ext cx="6900512" cy="419175"/>
      </dsp:txXfrm>
    </dsp:sp>
    <dsp:sp modelId="{F3BAAE83-2365-7947-944D-B34125671FB2}">
      <dsp:nvSpPr>
        <dsp:cNvPr id="0" name=""/>
        <dsp:cNvSpPr/>
      </dsp:nvSpPr>
      <dsp:spPr>
        <a:xfrm>
          <a:off x="0" y="1934782"/>
          <a:ext cx="6900512" cy="684450"/>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a:t>Problem and Solution (30 seconds)</a:t>
          </a:r>
          <a:r>
            <a:rPr lang="en-CA" sz="1800" kern="1200"/>
            <a:t>: Clearly state the problem and introduce your solution.</a:t>
          </a:r>
          <a:endParaRPr lang="en-US" sz="1800" kern="1200"/>
        </a:p>
      </dsp:txBody>
      <dsp:txXfrm>
        <a:off x="33412" y="1968194"/>
        <a:ext cx="6833688" cy="617626"/>
      </dsp:txXfrm>
    </dsp:sp>
    <dsp:sp modelId="{575E67A7-0A7D-C14E-8D6A-A0BB41053762}">
      <dsp:nvSpPr>
        <dsp:cNvPr id="0" name=""/>
        <dsp:cNvSpPr/>
      </dsp:nvSpPr>
      <dsp:spPr>
        <a:xfrm>
          <a:off x="0" y="2619232"/>
          <a:ext cx="6900512"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CA" sz="1400" i="1" kern="1200"/>
            <a:t>Example:</a:t>
          </a:r>
          <a:r>
            <a:rPr lang="en-CA" sz="1400" kern="1200"/>
            <a:t> "Farmify provides affordable, solar-powered irrigation systems tailored for small-scale farmers. With our solution, crop yields increase by 50%."</a:t>
          </a:r>
          <a:endParaRPr lang="en-US" sz="1400" kern="1200"/>
        </a:p>
      </dsp:txBody>
      <dsp:txXfrm>
        <a:off x="0" y="2619232"/>
        <a:ext cx="6900512" cy="419175"/>
      </dsp:txXfrm>
    </dsp:sp>
    <dsp:sp modelId="{297C031B-D349-E549-8FC8-6E0195C23D37}">
      <dsp:nvSpPr>
        <dsp:cNvPr id="0" name=""/>
        <dsp:cNvSpPr/>
      </dsp:nvSpPr>
      <dsp:spPr>
        <a:xfrm>
          <a:off x="0" y="3038407"/>
          <a:ext cx="6900512" cy="684450"/>
        </a:xfrm>
        <a:prstGeom prst="roundRect">
          <a:avLst/>
        </a:prstGeom>
        <a:solidFill>
          <a:schemeClr val="accent2">
            <a:hueOff val="-1091522"/>
            <a:satOff val="-62946"/>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a:t>Market and Traction (20 seconds)</a:t>
          </a:r>
          <a:r>
            <a:rPr lang="en-CA" sz="1800" kern="1200"/>
            <a:t>: Briefly highlight market potential and what you’ve achieved so far.</a:t>
          </a:r>
          <a:endParaRPr lang="en-US" sz="1800" kern="1200"/>
        </a:p>
      </dsp:txBody>
      <dsp:txXfrm>
        <a:off x="33412" y="3071819"/>
        <a:ext cx="6833688" cy="617626"/>
      </dsp:txXfrm>
    </dsp:sp>
    <dsp:sp modelId="{D6B38C91-1679-CB4F-99D0-7A4C635481B1}">
      <dsp:nvSpPr>
        <dsp:cNvPr id="0" name=""/>
        <dsp:cNvSpPr/>
      </dsp:nvSpPr>
      <dsp:spPr>
        <a:xfrm>
          <a:off x="0" y="3722858"/>
          <a:ext cx="6900512"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CA" sz="1400" i="1" kern="1200"/>
            <a:t>Example:</a:t>
          </a:r>
          <a:r>
            <a:rPr lang="en-CA" sz="1400" kern="1200"/>
            <a:t> "The market for small-scale farming solutions is $1 billion in Africa alone. We’ve already sold 1,000 units in Botswana, generating $200,000 in revenue this year."</a:t>
          </a:r>
          <a:endParaRPr lang="en-US" sz="1400" kern="1200"/>
        </a:p>
      </dsp:txBody>
      <dsp:txXfrm>
        <a:off x="0" y="3722858"/>
        <a:ext cx="6900512" cy="614790"/>
      </dsp:txXfrm>
    </dsp:sp>
    <dsp:sp modelId="{BAAC8EE0-6DD0-5C4F-95B6-4B50E8DDB668}">
      <dsp:nvSpPr>
        <dsp:cNvPr id="0" name=""/>
        <dsp:cNvSpPr/>
      </dsp:nvSpPr>
      <dsp:spPr>
        <a:xfrm>
          <a:off x="0" y="4337648"/>
          <a:ext cx="6900512" cy="684450"/>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1" kern="1200"/>
            <a:t>The Ask (10-15 seconds)</a:t>
          </a:r>
          <a:r>
            <a:rPr lang="en-CA" sz="1800" kern="1200"/>
            <a:t>: End with a specific funding request and its purpose.</a:t>
          </a:r>
          <a:endParaRPr lang="en-US" sz="1800" kern="1200"/>
        </a:p>
      </dsp:txBody>
      <dsp:txXfrm>
        <a:off x="33412" y="4371060"/>
        <a:ext cx="6833688" cy="617626"/>
      </dsp:txXfrm>
    </dsp:sp>
    <dsp:sp modelId="{D860E7A8-4D4E-984F-9051-70D0F3AFD478}">
      <dsp:nvSpPr>
        <dsp:cNvPr id="0" name=""/>
        <dsp:cNvSpPr/>
      </dsp:nvSpPr>
      <dsp:spPr>
        <a:xfrm>
          <a:off x="0" y="5022098"/>
          <a:ext cx="6900512"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CA" sz="1400" i="1" kern="1200"/>
            <a:t>Example:</a:t>
          </a:r>
          <a:r>
            <a:rPr lang="en-CA" sz="1400" kern="1200"/>
            <a:t> "We’re seeking $500,000 to expand to Zambia and Kenya, enabling us to scale and improve food security for over 10,000 farmers."</a:t>
          </a:r>
          <a:endParaRPr lang="en-US" sz="1400" kern="1200"/>
        </a:p>
      </dsp:txBody>
      <dsp:txXfrm>
        <a:off x="0" y="5022098"/>
        <a:ext cx="6900512" cy="419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818DB-0520-E442-9186-C8B32AC6B4F4}">
      <dsp:nvSpPr>
        <dsp:cNvPr id="0" name=""/>
        <dsp:cNvSpPr/>
      </dsp:nvSpPr>
      <dsp:spPr>
        <a:xfrm>
          <a:off x="0" y="295838"/>
          <a:ext cx="6900512" cy="104737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en-CA" sz="1900" b="0" i="0" kern="1200"/>
            <a:t>Speaking to the public or media to raise awareness about your idea or brand.</a:t>
          </a:r>
          <a:endParaRPr lang="en-US" sz="1900" kern="1200"/>
        </a:p>
      </dsp:txBody>
      <dsp:txXfrm>
        <a:off x="0" y="295838"/>
        <a:ext cx="6900512" cy="1047375"/>
      </dsp:txXfrm>
    </dsp:sp>
    <dsp:sp modelId="{D6888577-E0B2-F34B-9A97-16A48C812C25}">
      <dsp:nvSpPr>
        <dsp:cNvPr id="0" name=""/>
        <dsp:cNvSpPr/>
      </dsp:nvSpPr>
      <dsp:spPr>
        <a:xfrm>
          <a:off x="345025" y="15398"/>
          <a:ext cx="4830358" cy="560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CA" sz="1900" b="1" i="0" kern="1200"/>
            <a:t>What is a Media/Public Pitch?</a:t>
          </a:r>
          <a:endParaRPr lang="en-US" sz="1900" kern="1200"/>
        </a:p>
      </dsp:txBody>
      <dsp:txXfrm>
        <a:off x="372405" y="42778"/>
        <a:ext cx="4775598" cy="506119"/>
      </dsp:txXfrm>
    </dsp:sp>
    <dsp:sp modelId="{5FAFC19C-2019-2044-AD7F-BB1E17AEE3FA}">
      <dsp:nvSpPr>
        <dsp:cNvPr id="0" name=""/>
        <dsp:cNvSpPr/>
      </dsp:nvSpPr>
      <dsp:spPr>
        <a:xfrm>
          <a:off x="0" y="1726253"/>
          <a:ext cx="6900512" cy="1615949"/>
        </a:xfrm>
        <a:prstGeom prst="rect">
          <a:avLst/>
        </a:prstGeom>
        <a:solidFill>
          <a:schemeClr val="lt1">
            <a:alpha val="90000"/>
            <a:hueOff val="0"/>
            <a:satOff val="0"/>
            <a:lumOff val="0"/>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en-CA" sz="1900" b="1" i="0" kern="1200"/>
            <a:t>Storytelling:</a:t>
          </a:r>
          <a:r>
            <a:rPr lang="en-CA" sz="1900" b="0" i="0" kern="1200"/>
            <a:t> Make it relatable to the audience.</a:t>
          </a:r>
          <a:endParaRPr lang="en-US" sz="1900" kern="1200"/>
        </a:p>
        <a:p>
          <a:pPr marL="171450" lvl="1" indent="-171450" algn="l" defTabSz="844550">
            <a:lnSpc>
              <a:spcPct val="90000"/>
            </a:lnSpc>
            <a:spcBef>
              <a:spcPct val="0"/>
            </a:spcBef>
            <a:spcAft>
              <a:spcPct val="15000"/>
            </a:spcAft>
            <a:buChar char="•"/>
          </a:pPr>
          <a:r>
            <a:rPr lang="en-CA" sz="1900" b="1" i="0" kern="1200"/>
            <a:t>Simple Language:</a:t>
          </a:r>
          <a:r>
            <a:rPr lang="en-CA" sz="1900" b="0" i="0" kern="1200"/>
            <a:t> Avoid jargon.</a:t>
          </a:r>
          <a:endParaRPr lang="en-US" sz="1900" kern="1200"/>
        </a:p>
        <a:p>
          <a:pPr marL="171450" lvl="1" indent="-171450" algn="l" defTabSz="844550">
            <a:lnSpc>
              <a:spcPct val="90000"/>
            </a:lnSpc>
            <a:spcBef>
              <a:spcPct val="0"/>
            </a:spcBef>
            <a:spcAft>
              <a:spcPct val="15000"/>
            </a:spcAft>
            <a:buChar char="•"/>
          </a:pPr>
          <a:r>
            <a:rPr lang="en-CA" sz="1900" b="1" i="0" kern="1200"/>
            <a:t>Call-to-Action:</a:t>
          </a:r>
          <a:r>
            <a:rPr lang="en-CA" sz="1900" b="0" i="0" kern="1200"/>
            <a:t> Encourage audience participation (e.g., support, follow).</a:t>
          </a:r>
          <a:endParaRPr lang="en-US" sz="1900" kern="1200"/>
        </a:p>
      </dsp:txBody>
      <dsp:txXfrm>
        <a:off x="0" y="1726253"/>
        <a:ext cx="6900512" cy="1615949"/>
      </dsp:txXfrm>
    </dsp:sp>
    <dsp:sp modelId="{D33CFA6D-D488-C043-8A58-DF72BD1DC50C}">
      <dsp:nvSpPr>
        <dsp:cNvPr id="0" name=""/>
        <dsp:cNvSpPr/>
      </dsp:nvSpPr>
      <dsp:spPr>
        <a:xfrm>
          <a:off x="345025" y="1445813"/>
          <a:ext cx="4830358" cy="560879"/>
        </a:xfrm>
        <a:prstGeom prst="roundRect">
          <a:avLst/>
        </a:prstGeom>
        <a:solidFill>
          <a:schemeClr val="accent2">
            <a:hueOff val="-727682"/>
            <a:satOff val="-41964"/>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CA" sz="1900" b="1" i="0" kern="1200"/>
            <a:t>Crafting a Media Pitch</a:t>
          </a:r>
          <a:endParaRPr lang="en-US" sz="1900" kern="1200"/>
        </a:p>
      </dsp:txBody>
      <dsp:txXfrm>
        <a:off x="372405" y="1473193"/>
        <a:ext cx="4775598" cy="506119"/>
      </dsp:txXfrm>
    </dsp:sp>
    <dsp:sp modelId="{38E3C52D-BF42-1148-815E-F8241E609F79}">
      <dsp:nvSpPr>
        <dsp:cNvPr id="0" name=""/>
        <dsp:cNvSpPr/>
      </dsp:nvSpPr>
      <dsp:spPr>
        <a:xfrm>
          <a:off x="0" y="3725242"/>
          <a:ext cx="6900512" cy="1795500"/>
        </a:xfrm>
        <a:prstGeom prst="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95732" rIns="535556" bIns="135128" numCol="1" spcCol="1270" anchor="t" anchorCtr="0">
          <a:noAutofit/>
        </a:bodyPr>
        <a:lstStyle/>
        <a:p>
          <a:pPr marL="171450" lvl="1" indent="-171450" algn="l" defTabSz="844550">
            <a:lnSpc>
              <a:spcPct val="90000"/>
            </a:lnSpc>
            <a:spcBef>
              <a:spcPct val="0"/>
            </a:spcBef>
            <a:spcAft>
              <a:spcPct val="15000"/>
            </a:spcAft>
            <a:buChar char="•"/>
          </a:pPr>
          <a:r>
            <a:rPr lang="en-CA" sz="1900" b="0" i="1" kern="1200"/>
            <a:t>“Did you know 1 in 3 children lacks access to quality STEM education? Our VR tool, EduCraft, turns learning into an immersive adventure, closing the gap for underserved communities. Join us in shaping the future by supporting EduCraft today!”</a:t>
          </a:r>
          <a:endParaRPr lang="en-US" sz="1900" kern="1200"/>
        </a:p>
      </dsp:txBody>
      <dsp:txXfrm>
        <a:off x="0" y="3725242"/>
        <a:ext cx="6900512" cy="1795500"/>
      </dsp:txXfrm>
    </dsp:sp>
    <dsp:sp modelId="{E8C07BA7-4BF1-1D4E-9B50-562B9ECDD072}">
      <dsp:nvSpPr>
        <dsp:cNvPr id="0" name=""/>
        <dsp:cNvSpPr/>
      </dsp:nvSpPr>
      <dsp:spPr>
        <a:xfrm>
          <a:off x="345025" y="3444803"/>
          <a:ext cx="4830358" cy="560879"/>
        </a:xfrm>
        <a:prstGeom prst="roundRect">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CA" sz="1900" b="1" i="0" kern="1200"/>
            <a:t>Example:</a:t>
          </a:r>
          <a:endParaRPr lang="en-US" sz="1900" kern="1200"/>
        </a:p>
      </dsp:txBody>
      <dsp:txXfrm>
        <a:off x="372405" y="3472183"/>
        <a:ext cx="4775598"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02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11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i="1" dirty="0"/>
              <a:t>Scenario 1</a:t>
            </a:r>
            <a:r>
              <a:rPr lang="en-CA" dirty="0"/>
              <a:t>: </a:t>
            </a:r>
            <a:r>
              <a:rPr lang="en-CA" b="1" dirty="0" err="1"/>
              <a:t>EcoBrew</a:t>
            </a:r>
            <a:r>
              <a:rPr lang="en-CA" dirty="0"/>
              <a:t>: A startup producing biodegradable coffee pods. Pitch to a busy investor in an elevator.</a:t>
            </a:r>
            <a:br>
              <a:rPr lang="en-CA" dirty="0"/>
            </a:br>
            <a:r>
              <a:rPr lang="en-CA" i="1" dirty="0"/>
              <a:t>Scenario 2</a:t>
            </a:r>
            <a:r>
              <a:rPr lang="en-CA" dirty="0"/>
              <a:t>: </a:t>
            </a:r>
            <a:r>
              <a:rPr lang="en-CA" b="1" dirty="0" err="1"/>
              <a:t>CareCycle</a:t>
            </a:r>
            <a:r>
              <a:rPr lang="en-CA" dirty="0"/>
              <a:t>: A company repurposing old bicycles into affordable transport solutions. Pitch to a philanthropist.</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56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8FC0146-E9DB-9F4F-E791-024D31ABF9FC}"/>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A7E601F-348D-CCF4-9C4D-9BCC4EBE86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INCASE WE NEED TO SPEAK ABOUT PITCH DECKS:</a:t>
            </a:r>
            <a:br>
              <a:rPr lang="en-GB" dirty="0"/>
            </a:br>
            <a:br>
              <a:rPr lang="en-GB" dirty="0"/>
            </a:br>
            <a:r>
              <a:rPr lang="en-GB" dirty="0"/>
              <a:t>► Draft a deck outline</a:t>
            </a:r>
          </a:p>
          <a:p>
            <a:pPr marL="0" lvl="0" indent="0" algn="l" rtl="0">
              <a:spcBef>
                <a:spcPts val="0"/>
              </a:spcBef>
              <a:spcAft>
                <a:spcPts val="0"/>
              </a:spcAft>
              <a:buNone/>
            </a:pPr>
            <a:r>
              <a:rPr lang="en-GB" dirty="0"/>
              <a:t>► Identify one takeaway per slide</a:t>
            </a:r>
          </a:p>
          <a:p>
            <a:pPr marL="0" lvl="0" indent="0" algn="l" rtl="0">
              <a:spcBef>
                <a:spcPts val="0"/>
              </a:spcBef>
              <a:spcAft>
                <a:spcPts val="0"/>
              </a:spcAft>
              <a:buNone/>
            </a:pPr>
            <a:r>
              <a:rPr lang="en-GB" dirty="0"/>
              <a:t>► Create talking points for each slide</a:t>
            </a:r>
          </a:p>
          <a:p>
            <a:pPr marL="0" lvl="0" indent="0" algn="l" rtl="0">
              <a:spcBef>
                <a:spcPts val="0"/>
              </a:spcBef>
              <a:spcAft>
                <a:spcPts val="0"/>
              </a:spcAft>
              <a:buNone/>
            </a:pPr>
            <a:r>
              <a:rPr lang="en-GB" dirty="0"/>
              <a:t>► Weave in a story</a:t>
            </a:r>
          </a:p>
          <a:p>
            <a:pPr marL="0" lvl="0" indent="0" algn="l" rtl="0">
              <a:spcBef>
                <a:spcPts val="0"/>
              </a:spcBef>
              <a:spcAft>
                <a:spcPts val="0"/>
              </a:spcAft>
              <a:buNone/>
            </a:pPr>
            <a:r>
              <a:rPr lang="en-GB" dirty="0"/>
              <a:t>► Sketch visuals and layout each slide</a:t>
            </a:r>
          </a:p>
          <a:p>
            <a:pPr marL="0" lvl="0" indent="0" algn="l" rtl="0">
              <a:spcBef>
                <a:spcPts val="0"/>
              </a:spcBef>
              <a:spcAft>
                <a:spcPts val="0"/>
              </a:spcAft>
              <a:buNone/>
            </a:pPr>
            <a:r>
              <a:rPr lang="en-GB" dirty="0"/>
              <a:t>► Identify data points and sources</a:t>
            </a:r>
          </a:p>
          <a:p>
            <a:pPr marL="0" lvl="0" indent="0" algn="l" rtl="0">
              <a:spcBef>
                <a:spcPts val="0"/>
              </a:spcBef>
              <a:spcAft>
                <a:spcPts val="0"/>
              </a:spcAft>
              <a:buNone/>
            </a:pPr>
            <a:r>
              <a:rPr lang="en-GB" dirty="0"/>
              <a:t>► Create first, rough draft in Keynote, etc.</a:t>
            </a:r>
          </a:p>
          <a:p>
            <a:pPr marL="0" lvl="0" indent="0" algn="l" rtl="0">
              <a:spcBef>
                <a:spcPts val="0"/>
              </a:spcBef>
              <a:spcAft>
                <a:spcPts val="0"/>
              </a:spcAft>
              <a:buNone/>
            </a:pPr>
            <a:r>
              <a:rPr lang="en-GB" dirty="0"/>
              <a:t>► Design - add visual identity and polish</a:t>
            </a:r>
          </a:p>
          <a:p>
            <a:pPr marL="0" lvl="0" indent="0" algn="l" rtl="0">
              <a:spcBef>
                <a:spcPts val="0"/>
              </a:spcBef>
              <a:spcAft>
                <a:spcPts val="0"/>
              </a:spcAft>
              <a:buNone/>
            </a:pPr>
            <a:r>
              <a:rPr lang="en-GB" dirty="0"/>
              <a:t>► Get feedback, iterate</a:t>
            </a:r>
          </a:p>
          <a:p>
            <a:pPr marL="0" lvl="0" indent="0" algn="l" rtl="0">
              <a:spcBef>
                <a:spcPts val="0"/>
              </a:spcBef>
              <a:spcAft>
                <a:spcPts val="0"/>
              </a:spcAft>
              <a:buNone/>
            </a:pPr>
            <a:r>
              <a:rPr lang="en-GB" dirty="0"/>
              <a:t>► Rinse and repeat until happy</a:t>
            </a:r>
            <a:br>
              <a:rPr lang="en-GB" dirty="0"/>
            </a:br>
            <a:br>
              <a:rPr lang="en-GB" dirty="0"/>
            </a:br>
            <a:r>
              <a:rPr lang="en-GB" dirty="0"/>
              <a:t>► Title &amp; contact info</a:t>
            </a:r>
          </a:p>
          <a:p>
            <a:pPr marL="0" lvl="0" indent="0" algn="l" rtl="0">
              <a:spcBef>
                <a:spcPts val="0"/>
              </a:spcBef>
              <a:spcAft>
                <a:spcPts val="0"/>
              </a:spcAft>
              <a:buNone/>
            </a:pPr>
            <a:r>
              <a:rPr lang="en-GB" dirty="0"/>
              <a:t>► Exec summary</a:t>
            </a:r>
          </a:p>
          <a:p>
            <a:pPr marL="0" lvl="0" indent="0" algn="l" rtl="0">
              <a:spcBef>
                <a:spcPts val="0"/>
              </a:spcBef>
              <a:spcAft>
                <a:spcPts val="0"/>
              </a:spcAft>
              <a:buNone/>
            </a:pPr>
            <a:r>
              <a:rPr lang="en-GB" dirty="0"/>
              <a:t>► Team</a:t>
            </a:r>
          </a:p>
          <a:p>
            <a:pPr marL="0" lvl="0" indent="0" algn="l" rtl="0">
              <a:spcBef>
                <a:spcPts val="0"/>
              </a:spcBef>
              <a:spcAft>
                <a:spcPts val="0"/>
              </a:spcAft>
              <a:buNone/>
            </a:pPr>
            <a:r>
              <a:rPr lang="en-GB" dirty="0"/>
              <a:t>► Company purpose</a:t>
            </a:r>
          </a:p>
          <a:p>
            <a:pPr marL="0" lvl="0" indent="0" algn="l" rtl="0">
              <a:spcBef>
                <a:spcPts val="0"/>
              </a:spcBef>
              <a:spcAft>
                <a:spcPts val="0"/>
              </a:spcAft>
              <a:buNone/>
            </a:pPr>
            <a:r>
              <a:rPr lang="en-GB" dirty="0"/>
              <a:t>► Problem</a:t>
            </a:r>
          </a:p>
          <a:p>
            <a:pPr marL="0" lvl="0" indent="0" algn="l" rtl="0">
              <a:spcBef>
                <a:spcPts val="0"/>
              </a:spcBef>
              <a:spcAft>
                <a:spcPts val="0"/>
              </a:spcAft>
              <a:buNone/>
            </a:pPr>
            <a:r>
              <a:rPr lang="en-GB" dirty="0"/>
              <a:t>► Solution</a:t>
            </a:r>
          </a:p>
          <a:p>
            <a:pPr marL="0" lvl="0" indent="0" algn="l" rtl="0">
              <a:spcBef>
                <a:spcPts val="0"/>
              </a:spcBef>
              <a:spcAft>
                <a:spcPts val="0"/>
              </a:spcAft>
              <a:buNone/>
            </a:pPr>
            <a:r>
              <a:rPr lang="en-GB" dirty="0"/>
              <a:t>► Traction</a:t>
            </a:r>
          </a:p>
          <a:p>
            <a:pPr marL="0" lvl="0" indent="0" algn="l" rtl="0">
              <a:spcBef>
                <a:spcPts val="0"/>
              </a:spcBef>
              <a:spcAft>
                <a:spcPts val="0"/>
              </a:spcAft>
              <a:buNone/>
            </a:pPr>
            <a:r>
              <a:rPr lang="en-GB" dirty="0"/>
              <a:t>► Market opportunity</a:t>
            </a:r>
          </a:p>
          <a:p>
            <a:pPr marL="0" lvl="0" indent="0" algn="l" rtl="0">
              <a:spcBef>
                <a:spcPts val="0"/>
              </a:spcBef>
              <a:spcAft>
                <a:spcPts val="0"/>
              </a:spcAft>
              <a:buNone/>
            </a:pPr>
            <a:r>
              <a:rPr lang="en-GB" dirty="0"/>
              <a:t>► Why now</a:t>
            </a:r>
            <a:br>
              <a:rPr lang="en-GB" dirty="0"/>
            </a:br>
            <a:r>
              <a:rPr lang="en-GB" dirty="0"/>
              <a:t>► Competition</a:t>
            </a:r>
          </a:p>
          <a:p>
            <a:pPr marL="0" lvl="0" indent="0" algn="l" rtl="0">
              <a:spcBef>
                <a:spcPts val="0"/>
              </a:spcBef>
              <a:spcAft>
                <a:spcPts val="0"/>
              </a:spcAft>
              <a:buNone/>
            </a:pPr>
            <a:r>
              <a:rPr lang="en-GB" dirty="0"/>
              <a:t>► Competitive advantage</a:t>
            </a:r>
          </a:p>
          <a:p>
            <a:pPr marL="0" lvl="0" indent="0" algn="l" rtl="0">
              <a:spcBef>
                <a:spcPts val="0"/>
              </a:spcBef>
              <a:spcAft>
                <a:spcPts val="0"/>
              </a:spcAft>
              <a:buNone/>
            </a:pPr>
            <a:r>
              <a:rPr lang="en-GB" dirty="0"/>
              <a:t>► Business model</a:t>
            </a:r>
          </a:p>
          <a:p>
            <a:pPr marL="0" lvl="0" indent="0" algn="l" rtl="0">
              <a:spcBef>
                <a:spcPts val="0"/>
              </a:spcBef>
              <a:spcAft>
                <a:spcPts val="0"/>
              </a:spcAft>
              <a:buNone/>
            </a:pPr>
            <a:r>
              <a:rPr lang="en-GB" dirty="0"/>
              <a:t>► Customer acquisition</a:t>
            </a:r>
          </a:p>
          <a:p>
            <a:pPr marL="0" lvl="0" indent="0" algn="l" rtl="0">
              <a:spcBef>
                <a:spcPts val="0"/>
              </a:spcBef>
              <a:spcAft>
                <a:spcPts val="0"/>
              </a:spcAft>
              <a:buNone/>
            </a:pPr>
            <a:r>
              <a:rPr lang="en-GB" dirty="0"/>
              <a:t>► Funding &amp; use of proceeds</a:t>
            </a:r>
          </a:p>
          <a:p>
            <a:pPr marL="0" lvl="0" indent="0" algn="l" rtl="0">
              <a:spcBef>
                <a:spcPts val="0"/>
              </a:spcBef>
              <a:spcAft>
                <a:spcPts val="0"/>
              </a:spcAft>
              <a:buNone/>
            </a:pPr>
            <a:r>
              <a:rPr lang="en-GB" dirty="0"/>
              <a:t>► Next 12-18 months</a:t>
            </a:r>
            <a:endParaRPr dirty="0"/>
          </a:p>
        </p:txBody>
      </p:sp>
      <p:sp>
        <p:nvSpPr>
          <p:cNvPr id="82" name="Google Shape;82;p1:notes">
            <a:extLst>
              <a:ext uri="{FF2B5EF4-FFF2-40B4-BE49-F238E27FC236}">
                <a16:creationId xmlns:a16="http://schemas.microsoft.com/office/drawing/2014/main" id="{9A074D1B-9516-E3D2-6A36-866BD13AB5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70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E2186AB-A0C6-10F9-A3C4-45F6D5C921E6}"/>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F43EE91-6C29-5A23-77BD-AEBAE1DC6A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i="1" dirty="0"/>
              <a:t>Scenario 3</a:t>
            </a:r>
            <a:r>
              <a:rPr lang="en-CA" dirty="0"/>
              <a:t>: </a:t>
            </a:r>
            <a:r>
              <a:rPr lang="en-CA" b="1" dirty="0" err="1"/>
              <a:t>Farmify</a:t>
            </a:r>
            <a:r>
              <a:rPr lang="en-CA" dirty="0"/>
              <a:t>: A platform connecting small-scale farmers to urban markets. Pitch for seed funding.</a:t>
            </a:r>
            <a:br>
              <a:rPr lang="en-CA" dirty="0"/>
            </a:br>
            <a:r>
              <a:rPr lang="en-CA" i="1" dirty="0"/>
              <a:t>Scenario 4</a:t>
            </a:r>
            <a:r>
              <a:rPr lang="en-CA" dirty="0"/>
              <a:t>: </a:t>
            </a:r>
            <a:r>
              <a:rPr lang="en-CA" b="1" dirty="0" err="1"/>
              <a:t>GameWell</a:t>
            </a:r>
            <a:r>
              <a:rPr lang="en-CA" dirty="0"/>
              <a:t>: A wellness app gamifying mental health practices. Pitch for Series A investment.</a:t>
            </a:r>
            <a:br>
              <a:rPr lang="en-CA" dirty="0"/>
            </a:br>
            <a:r>
              <a:rPr lang="en-CA" i="1" dirty="0"/>
              <a:t>Scenario 5</a:t>
            </a:r>
            <a:r>
              <a:rPr lang="en-CA" dirty="0"/>
              <a:t>: </a:t>
            </a:r>
            <a:r>
              <a:rPr lang="en-CA" b="1" dirty="0" err="1"/>
              <a:t>TechBloom</a:t>
            </a:r>
            <a:r>
              <a:rPr lang="en-CA" dirty="0"/>
              <a:t>: A solar-powered phone charger targeting rural communities. Pitch to a green energy VC.</a:t>
            </a:r>
            <a:br>
              <a:rPr lang="en-CA" dirty="0"/>
            </a:br>
            <a:r>
              <a:rPr lang="en-CA" i="1" dirty="0"/>
              <a:t>Scenario 6</a:t>
            </a:r>
            <a:r>
              <a:rPr lang="en-CA" dirty="0"/>
              <a:t>: </a:t>
            </a:r>
            <a:r>
              <a:rPr lang="en-CA" b="1" dirty="0" err="1"/>
              <a:t>EduCraft</a:t>
            </a:r>
            <a:r>
              <a:rPr lang="en-CA" dirty="0"/>
              <a:t>: A virtual reality tool for teaching STEM in high schools. Pitch to an educational foundation.</a:t>
            </a:r>
          </a:p>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DB77B867-9699-32C7-83A1-43DB69C3FA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06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012B877-7DA0-CD5E-9099-D21A6B47B3EE}"/>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52FDC74-28AA-CCB7-C74D-478F105F27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i="1" dirty="0"/>
              <a:t>Scenario 7</a:t>
            </a:r>
            <a:r>
              <a:rPr lang="en-CA" dirty="0"/>
              <a:t>: </a:t>
            </a:r>
            <a:r>
              <a:rPr lang="en-CA" b="1" dirty="0" err="1"/>
              <a:t>CleanWaterCo</a:t>
            </a:r>
            <a:r>
              <a:rPr lang="en-CA" dirty="0"/>
              <a:t>: A social enterprise providing water purification devices in low-income areas. Pitch to a beverage company for a CSR partnership.</a:t>
            </a:r>
            <a:br>
              <a:rPr lang="en-CA" dirty="0"/>
            </a:br>
            <a:r>
              <a:rPr lang="en-CA" i="1" dirty="0"/>
              <a:t>Scenario 8</a:t>
            </a:r>
            <a:r>
              <a:rPr lang="en-CA" dirty="0"/>
              <a:t>: </a:t>
            </a:r>
            <a:r>
              <a:rPr lang="en-CA" b="1" dirty="0" err="1"/>
              <a:t>UrbanFarmX</a:t>
            </a:r>
            <a:r>
              <a:rPr lang="en-CA" dirty="0"/>
              <a:t>: A vertical farming startup seeking a distribution deal with a supermarket chain.</a:t>
            </a:r>
            <a:br>
              <a:rPr lang="en-CA" dirty="0"/>
            </a:br>
            <a:r>
              <a:rPr lang="en-CA" i="1" dirty="0"/>
              <a:t>Scenario 9</a:t>
            </a:r>
            <a:r>
              <a:rPr lang="en-CA" dirty="0"/>
              <a:t>: </a:t>
            </a:r>
            <a:r>
              <a:rPr lang="en-CA" b="1" dirty="0" err="1"/>
              <a:t>CycleSense</a:t>
            </a:r>
            <a:r>
              <a:rPr lang="en-CA" dirty="0"/>
              <a:t>: A fitness startup producing AI-connected exercise bikes. Pitch to a global sports brand.</a:t>
            </a:r>
            <a:endParaRPr dirty="0"/>
          </a:p>
        </p:txBody>
      </p:sp>
      <p:sp>
        <p:nvSpPr>
          <p:cNvPr id="82" name="Google Shape;82;p1:notes">
            <a:extLst>
              <a:ext uri="{FF2B5EF4-FFF2-40B4-BE49-F238E27FC236}">
                <a16:creationId xmlns:a16="http://schemas.microsoft.com/office/drawing/2014/main" id="{8F65DE5F-E8AA-A45F-E568-15AACDBCBA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35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175AD7B-70C9-6A45-9F45-751F2E2DFA9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DE7DB1F9-52D1-A933-748D-056F1A4763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i="1" dirty="0"/>
              <a:t>Scenario 10</a:t>
            </a:r>
            <a:r>
              <a:rPr lang="en-CA" dirty="0"/>
              <a:t>: </a:t>
            </a:r>
            <a:r>
              <a:rPr lang="en-CA" b="1" dirty="0" err="1"/>
              <a:t>GreenGlow</a:t>
            </a:r>
            <a:r>
              <a:rPr lang="en-CA" dirty="0"/>
              <a:t>: A startup producing eco-friendly, glow-in-the-dark paint. Pitch on a morning TV show.</a:t>
            </a:r>
            <a:br>
              <a:rPr lang="en-CA" dirty="0"/>
            </a:br>
            <a:r>
              <a:rPr lang="en-CA" i="1" dirty="0"/>
              <a:t>Scenario 11</a:t>
            </a:r>
            <a:r>
              <a:rPr lang="en-CA" dirty="0"/>
              <a:t>: </a:t>
            </a:r>
            <a:r>
              <a:rPr lang="en-CA" b="1" dirty="0" err="1"/>
              <a:t>HappyTails</a:t>
            </a:r>
            <a:r>
              <a:rPr lang="en-CA" dirty="0"/>
              <a:t>: A subscription box service for pet treats. Pitch at a pet expo.</a:t>
            </a:r>
            <a:endParaRPr dirty="0"/>
          </a:p>
        </p:txBody>
      </p:sp>
      <p:sp>
        <p:nvSpPr>
          <p:cNvPr id="82" name="Google Shape;82;p1:notes">
            <a:extLst>
              <a:ext uri="{FF2B5EF4-FFF2-40B4-BE49-F238E27FC236}">
                <a16:creationId xmlns:a16="http://schemas.microsoft.com/office/drawing/2014/main" id="{05EA1A1F-B3C6-E8D0-3542-B0EDA50E3F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B59F127-85D3-E5BF-B66B-13078083627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85E000E-CA8C-7553-B58F-A1F301244B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i="1" dirty="0"/>
              <a:t>Scenario 12</a:t>
            </a:r>
            <a:r>
              <a:rPr lang="en-CA" dirty="0"/>
              <a:t>: </a:t>
            </a:r>
            <a:r>
              <a:rPr lang="en-CA" b="1" dirty="0" err="1"/>
              <a:t>SeaSafe</a:t>
            </a:r>
            <a:r>
              <a:rPr lang="en-CA" dirty="0"/>
              <a:t>: A marine tourism company facing backlash over environmental concerns. Pitch to a conservation group.</a:t>
            </a:r>
            <a:br>
              <a:rPr lang="en-CA" dirty="0"/>
            </a:br>
            <a:r>
              <a:rPr lang="en-CA" i="1" dirty="0"/>
              <a:t>Scenario 13</a:t>
            </a:r>
            <a:r>
              <a:rPr lang="en-CA" dirty="0"/>
              <a:t>: </a:t>
            </a:r>
            <a:r>
              <a:rPr lang="en-CA" b="1" dirty="0" err="1"/>
              <a:t>MediTrust</a:t>
            </a:r>
            <a:r>
              <a:rPr lang="en-CA" dirty="0"/>
              <a:t>: A health tech startup facing data breach allegations. Pitch to retain a key partner.</a:t>
            </a:r>
            <a:br>
              <a:rPr lang="en-CA" dirty="0"/>
            </a:br>
            <a:r>
              <a:rPr lang="en-CA" i="1" dirty="0"/>
              <a:t>Scenario 14</a:t>
            </a:r>
            <a:r>
              <a:rPr lang="en-CA" dirty="0"/>
              <a:t>: </a:t>
            </a:r>
            <a:r>
              <a:rPr lang="en-CA" b="1" dirty="0"/>
              <a:t>BrightPath</a:t>
            </a:r>
            <a:r>
              <a:rPr lang="en-CA" dirty="0"/>
              <a:t>: An education startup accused of underdelivering. Pitch to parents and investors.</a:t>
            </a:r>
            <a:endParaRPr dirty="0"/>
          </a:p>
        </p:txBody>
      </p:sp>
      <p:sp>
        <p:nvSpPr>
          <p:cNvPr id="82" name="Google Shape;82;p1:notes">
            <a:extLst>
              <a:ext uri="{FF2B5EF4-FFF2-40B4-BE49-F238E27FC236}">
                <a16:creationId xmlns:a16="http://schemas.microsoft.com/office/drawing/2014/main" id="{90DF578A-989B-DE25-DF3F-44120EA539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2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2F80A9DC-80E6-ED60-BA29-ECFAB6E9F912}"/>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C0B9F197-0B56-C4EA-F023-3A5C1A4BC7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i="1" dirty="0"/>
              <a:t>Scenario 15</a:t>
            </a:r>
            <a:r>
              <a:rPr lang="en-CA" dirty="0"/>
              <a:t>: </a:t>
            </a:r>
            <a:r>
              <a:rPr lang="en-CA" b="1" dirty="0" err="1"/>
              <a:t>ArtMingle</a:t>
            </a:r>
            <a:r>
              <a:rPr lang="en-CA" dirty="0"/>
              <a:t>: A dating app for artists. Create a pitch as a video ad for crowdfunding.</a:t>
            </a:r>
            <a:br>
              <a:rPr lang="en-CA" dirty="0"/>
            </a:br>
            <a:r>
              <a:rPr lang="en-CA" i="1" dirty="0"/>
              <a:t>Scenario 16</a:t>
            </a:r>
            <a:r>
              <a:rPr lang="en-CA" dirty="0"/>
              <a:t>: </a:t>
            </a:r>
            <a:r>
              <a:rPr lang="en-CA" b="1" dirty="0" err="1"/>
              <a:t>ByteCrunch</a:t>
            </a:r>
            <a:r>
              <a:rPr lang="en-CA" dirty="0"/>
              <a:t>: A healthy snack brand. Pitch to an influencer on Instagram Live.</a:t>
            </a:r>
            <a:br>
              <a:rPr lang="en-CA" dirty="0"/>
            </a:br>
            <a:r>
              <a:rPr lang="en-CA" i="1" dirty="0"/>
              <a:t>Scenario 17</a:t>
            </a:r>
            <a:r>
              <a:rPr lang="en-CA" dirty="0"/>
              <a:t>: </a:t>
            </a:r>
            <a:r>
              <a:rPr lang="en-CA" b="1" dirty="0" err="1"/>
              <a:t>SpaceAgri</a:t>
            </a:r>
            <a:r>
              <a:rPr lang="en-CA" dirty="0"/>
              <a:t>: A research project on farming in space. Pitch to a university board for a grant.</a:t>
            </a:r>
            <a:endParaRPr dirty="0"/>
          </a:p>
        </p:txBody>
      </p:sp>
      <p:sp>
        <p:nvSpPr>
          <p:cNvPr id="82" name="Google Shape;82;p1:notes">
            <a:extLst>
              <a:ext uri="{FF2B5EF4-FFF2-40B4-BE49-F238E27FC236}">
                <a16:creationId xmlns:a16="http://schemas.microsoft.com/office/drawing/2014/main" id="{8D502453-700C-179D-61FE-F32CB8A6A0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17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B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Arc 9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2097FE33-EACE-36DF-749D-8E06B58A0B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182" y="1339919"/>
            <a:ext cx="4777381" cy="400841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93" name="Google Shape;93;p1"/>
          <p:cNvSpPr txBox="1">
            <a:spLocks noGrp="1"/>
          </p:cNvSpPr>
          <p:nvPr>
            <p:ph type="body" idx="1"/>
          </p:nvPr>
        </p:nvSpPr>
        <p:spPr>
          <a:xfrm>
            <a:off x="5894962" y="1984443"/>
            <a:ext cx="5458838" cy="4192520"/>
          </a:xfrm>
          <a:prstGeom prst="rect">
            <a:avLst/>
          </a:prstGeom>
        </p:spPr>
        <p:txBody>
          <a:bodyPr spcFirstLastPara="1" lIns="91425" tIns="45700" rIns="91425" bIns="45700" anchorCtr="0">
            <a:normAutofit/>
          </a:bodyPr>
          <a:lstStyle/>
          <a:p>
            <a:pPr marL="0" lvl="0" indent="0" rtl="0">
              <a:spcBef>
                <a:spcPts val="0"/>
              </a:spcBef>
              <a:spcAft>
                <a:spcPts val="600"/>
              </a:spcAft>
              <a:buClr>
                <a:schemeClr val="lt1"/>
              </a:buClr>
              <a:buSzPts val="2400"/>
              <a:buNone/>
            </a:pPr>
            <a:r>
              <a:rPr lang="en-BW" sz="4000" b="1">
                <a:solidFill>
                  <a:schemeClr val="tx2">
                    <a:lumMod val="50000"/>
                  </a:schemeClr>
                </a:solidFill>
                <a:latin typeface="Aharoni" panose="02010803020104030203" pitchFamily="2" charset="-79"/>
                <a:cs typeface="Aharoni" panose="02010803020104030203" pitchFamily="2" charset="-79"/>
                <a:sym typeface="Calibri"/>
              </a:rPr>
              <a:t>“Where ideas are transformed into profitable businesses”</a:t>
            </a:r>
            <a:endParaRPr lang="en-BW" sz="4000" b="1">
              <a:solidFill>
                <a:schemeClr val="tx2">
                  <a:lumMod val="50000"/>
                </a:schemeClr>
              </a:solidFill>
              <a:latin typeface="Aharoni" panose="02010803020104030203" pitchFamily="2" charset="-79"/>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Arc 9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Google Shape;98;p2">
            <a:extLst>
              <a:ext uri="{FF2B5EF4-FFF2-40B4-BE49-F238E27FC236}">
                <a16:creationId xmlns:a16="http://schemas.microsoft.com/office/drawing/2014/main" id="{6A011AE5-7A77-4E9D-338D-64D488EE4060}"/>
              </a:ext>
            </a:extLst>
          </p:cNvPr>
          <p:cNvSpPr txBox="1">
            <a:spLocks noGrp="1"/>
          </p:cNvSpPr>
          <p:nvPr>
            <p:ph type="title"/>
          </p:nvPr>
        </p:nvSpPr>
        <p:spPr>
          <a:xfrm>
            <a:off x="3356140" y="679633"/>
            <a:ext cx="5479719" cy="82271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200"/>
              <a:buFont typeface="Calibri"/>
              <a:buNone/>
            </a:pPr>
            <a:r>
              <a:rPr lang="en-GB" sz="4000" dirty="0">
                <a:solidFill>
                  <a:schemeClr val="tx2">
                    <a:lumMod val="50000"/>
                  </a:schemeClr>
                </a:solidFill>
                <a:latin typeface="Aharoni" panose="02010803020104030203" pitchFamily="2" charset="-79"/>
                <a:cs typeface="Aharoni" panose="02010803020104030203" pitchFamily="2" charset="-79"/>
              </a:rPr>
              <a:t>REALLY WHAT IS THE BIG DEAL????</a:t>
            </a:r>
            <a:endParaRPr lang="en-BW" sz="4000">
              <a:solidFill>
                <a:schemeClr val="tx2">
                  <a:lumMod val="50000"/>
                </a:schemeClr>
              </a:solidFill>
              <a:latin typeface="Aharoni" panose="02010803020104030203" pitchFamily="2" charset="-79"/>
              <a:cs typeface="Aharoni" panose="02010803020104030203" pitchFamily="2" charset="-79"/>
            </a:endParaRPr>
          </a:p>
        </p:txBody>
      </p:sp>
      <p:pic>
        <p:nvPicPr>
          <p:cNvPr id="15" name="Graphic 14">
            <a:extLst>
              <a:ext uri="{FF2B5EF4-FFF2-40B4-BE49-F238E27FC236}">
                <a16:creationId xmlns:a16="http://schemas.microsoft.com/office/drawing/2014/main" id="{2B763A6B-A6AE-953F-E6E3-CB00848488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1532" y="1618439"/>
            <a:ext cx="4458314" cy="3735619"/>
          </a:xfrm>
          <a:prstGeom prst="rect">
            <a:avLst/>
          </a:prstGeom>
        </p:spPr>
      </p:pic>
      <p:sp>
        <p:nvSpPr>
          <p:cNvPr id="6" name="TextBox 5">
            <a:extLst>
              <a:ext uri="{FF2B5EF4-FFF2-40B4-BE49-F238E27FC236}">
                <a16:creationId xmlns:a16="http://schemas.microsoft.com/office/drawing/2014/main" id="{4A1ED00C-270F-1435-D775-58D4E929F9D6}"/>
              </a:ext>
            </a:extLst>
          </p:cNvPr>
          <p:cNvSpPr txBox="1"/>
          <p:nvPr/>
        </p:nvSpPr>
        <p:spPr>
          <a:xfrm>
            <a:off x="3356140" y="5486400"/>
            <a:ext cx="6094378" cy="923330"/>
          </a:xfrm>
          <a:prstGeom prst="rect">
            <a:avLst/>
          </a:prstGeom>
          <a:noFill/>
        </p:spPr>
        <p:txBody>
          <a:bodyPr wrap="square">
            <a:spAutoFit/>
          </a:bodyPr>
          <a:lstStyle/>
          <a:p>
            <a:pPr algn="ctr"/>
            <a:r>
              <a:rPr lang="en-CA" sz="1800" dirty="0">
                <a:latin typeface="Aharoni" panose="02010803020104030203" pitchFamily="2" charset="-79"/>
                <a:cs typeface="Aharoni" panose="02010803020104030203" pitchFamily="2" charset="-79"/>
              </a:rPr>
              <a:t>“Pitching is not just about selling ideas; it’s about creating connections and inspiring action. Master it, and the possibilities are endless.”</a:t>
            </a:r>
            <a:endParaRPr lang="en-US" sz="1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1891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Arc 9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Google Shape;98;p2">
            <a:extLst>
              <a:ext uri="{FF2B5EF4-FFF2-40B4-BE49-F238E27FC236}">
                <a16:creationId xmlns:a16="http://schemas.microsoft.com/office/drawing/2014/main" id="{6A011AE5-7A77-4E9D-338D-64D488EE4060}"/>
              </a:ext>
            </a:extLst>
          </p:cNvPr>
          <p:cNvSpPr txBox="1">
            <a:spLocks noGrp="1"/>
          </p:cNvSpPr>
          <p:nvPr>
            <p:ph type="title"/>
          </p:nvPr>
        </p:nvSpPr>
        <p:spPr>
          <a:xfrm>
            <a:off x="1297690" y="860095"/>
            <a:ext cx="5479719" cy="8227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BW" sz="3200">
                <a:solidFill>
                  <a:schemeClr val="tx2">
                    <a:lumMod val="50000"/>
                  </a:schemeClr>
                </a:solidFill>
                <a:latin typeface="Aharoni" panose="02010803020104030203" pitchFamily="2" charset="-79"/>
                <a:cs typeface="Aharoni" panose="02010803020104030203" pitchFamily="2" charset="-79"/>
              </a:rPr>
              <a:t>INTRODUCTION</a:t>
            </a:r>
            <a:endParaRPr lang="en-BW">
              <a:solidFill>
                <a:schemeClr val="tx2">
                  <a:lumMod val="50000"/>
                </a:schemeClr>
              </a:solidFill>
              <a:latin typeface="Aharoni" panose="02010803020104030203" pitchFamily="2" charset="-79"/>
              <a:cs typeface="Aharoni" panose="02010803020104030203" pitchFamily="2" charset="-79"/>
            </a:endParaRPr>
          </a:p>
        </p:txBody>
      </p:sp>
      <p:graphicFrame>
        <p:nvGraphicFramePr>
          <p:cNvPr id="104" name="TextBox 1">
            <a:extLst>
              <a:ext uri="{FF2B5EF4-FFF2-40B4-BE49-F238E27FC236}">
                <a16:creationId xmlns:a16="http://schemas.microsoft.com/office/drawing/2014/main" id="{D56F3B5B-2DA0-A900-3386-BAE431F7F81E}"/>
              </a:ext>
            </a:extLst>
          </p:cNvPr>
          <p:cNvGraphicFramePr/>
          <p:nvPr>
            <p:extLst>
              <p:ext uri="{D42A27DB-BD31-4B8C-83A1-F6EECF244321}">
                <p14:modId xmlns:p14="http://schemas.microsoft.com/office/powerpoint/2010/main" val="1176683143"/>
              </p:ext>
            </p:extLst>
          </p:nvPr>
        </p:nvGraphicFramePr>
        <p:xfrm>
          <a:off x="1517762" y="1837976"/>
          <a:ext cx="10077608" cy="3648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66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6A011AE5-7A77-4E9D-338D-64D488EE4060}"/>
              </a:ext>
            </a:extLst>
          </p:cNvPr>
          <p:cNvSpPr txBox="1">
            <a:spLocks noGrp="1"/>
          </p:cNvSpPr>
          <p:nvPr>
            <p:ph type="title"/>
          </p:nvPr>
        </p:nvSpPr>
        <p:spPr>
          <a:xfrm>
            <a:off x="640080" y="325369"/>
            <a:ext cx="4368602" cy="1956841"/>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200"/>
            </a:pPr>
            <a:r>
              <a:rPr lang="en-US" sz="5400" kern="1200" dirty="0">
                <a:solidFill>
                  <a:schemeClr val="tx1"/>
                </a:solidFill>
                <a:latin typeface="+mj-lt"/>
                <a:ea typeface="+mj-ea"/>
                <a:cs typeface="+mj-cs"/>
              </a:rPr>
              <a:t>ELEVATOR PITCHES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F165B7-B9E8-83B5-CD37-1CC38B08A0B4}"/>
              </a:ext>
            </a:extLst>
          </p:cNvPr>
          <p:cNvSpPr txBox="1"/>
          <p:nvPr/>
        </p:nvSpPr>
        <p:spPr>
          <a:xfrm>
            <a:off x="493102" y="2854611"/>
            <a:ext cx="4515580" cy="3673426"/>
          </a:xfrm>
          <a:prstGeom prst="rect">
            <a:avLst/>
          </a:prstGeom>
        </p:spPr>
        <p:txBody>
          <a:bodyPr vert="horz" lIns="91440" tIns="45720" rIns="91440" bIns="45720" rtlCol="0">
            <a:noAutofit/>
          </a:bodyPr>
          <a:lstStyle/>
          <a:p>
            <a:pPr algn="just">
              <a:lnSpc>
                <a:spcPct val="90000"/>
              </a:lnSpc>
              <a:spcAft>
                <a:spcPts val="600"/>
              </a:spcAft>
            </a:pPr>
            <a:r>
              <a:rPr lang="en-US" sz="1300" b="1" kern="1200" dirty="0">
                <a:solidFill>
                  <a:schemeClr val="tx1"/>
                </a:solidFill>
                <a:latin typeface="+mn-lt"/>
                <a:ea typeface="+mn-ea"/>
                <a:cs typeface="+mn-cs"/>
              </a:rPr>
              <a:t>What is an Elevator Pitch?</a:t>
            </a:r>
            <a:endParaRPr lang="en-US" sz="1300" kern="1200" dirty="0">
              <a:solidFill>
                <a:schemeClr val="tx1"/>
              </a:solidFill>
              <a:latin typeface="+mn-lt"/>
              <a:ea typeface="+mn-ea"/>
              <a:cs typeface="+mn-cs"/>
            </a:endParaRPr>
          </a:p>
          <a:p>
            <a:pPr indent="-228600" algn="just">
              <a:lnSpc>
                <a:spcPct val="90000"/>
              </a:lnSpc>
              <a:spcAft>
                <a:spcPts val="600"/>
              </a:spcAft>
              <a:buFont typeface="Arial" panose="020B0604020202020204" pitchFamily="34" charset="0"/>
              <a:buChar char="•"/>
            </a:pPr>
            <a:r>
              <a:rPr lang="en-US" sz="1300" kern="1200" dirty="0">
                <a:solidFill>
                  <a:schemeClr val="tx1"/>
                </a:solidFill>
                <a:latin typeface="+mn-lt"/>
                <a:ea typeface="+mn-ea"/>
                <a:cs typeface="+mn-cs"/>
              </a:rPr>
              <a:t>A 30-60 second pitch that conveys the essence of your idea.</a:t>
            </a:r>
          </a:p>
          <a:p>
            <a:pPr indent="-228600" algn="just">
              <a:lnSpc>
                <a:spcPct val="90000"/>
              </a:lnSpc>
              <a:spcAft>
                <a:spcPts val="600"/>
              </a:spcAft>
              <a:buFont typeface="Arial" panose="020B0604020202020204" pitchFamily="34" charset="0"/>
              <a:buChar char="•"/>
            </a:pPr>
            <a:r>
              <a:rPr lang="en-US" sz="1300" kern="1200" dirty="0">
                <a:solidFill>
                  <a:schemeClr val="tx1"/>
                </a:solidFill>
                <a:latin typeface="+mn-lt"/>
                <a:ea typeface="+mn-ea"/>
                <a:cs typeface="+mn-cs"/>
              </a:rPr>
              <a:t>Example: Imagine you meet a top investor in an elevator. You have one minute to convince them.</a:t>
            </a:r>
          </a:p>
          <a:p>
            <a:pPr algn="just">
              <a:lnSpc>
                <a:spcPct val="90000"/>
              </a:lnSpc>
              <a:spcAft>
                <a:spcPts val="600"/>
              </a:spcAft>
            </a:pPr>
            <a:r>
              <a:rPr lang="en-US" sz="1300" b="1" kern="1200" dirty="0">
                <a:solidFill>
                  <a:schemeClr val="tx1"/>
                </a:solidFill>
                <a:latin typeface="+mn-lt"/>
                <a:ea typeface="+mn-ea"/>
                <a:cs typeface="+mn-cs"/>
              </a:rPr>
              <a:t>Structure of an Elevator Pitch</a:t>
            </a:r>
            <a:endParaRPr lang="en-US" sz="1300" kern="1200" dirty="0">
              <a:solidFill>
                <a:schemeClr val="tx1"/>
              </a:solidFill>
              <a:latin typeface="+mn-lt"/>
              <a:ea typeface="+mn-ea"/>
              <a:cs typeface="+mn-cs"/>
            </a:endParaRPr>
          </a:p>
          <a:p>
            <a:pPr indent="-228600" algn="just">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Hook:</a:t>
            </a:r>
            <a:r>
              <a:rPr lang="en-US" sz="1300" kern="1200" dirty="0">
                <a:solidFill>
                  <a:schemeClr val="tx1"/>
                </a:solidFill>
                <a:latin typeface="+mn-lt"/>
                <a:ea typeface="+mn-ea"/>
                <a:cs typeface="+mn-cs"/>
              </a:rPr>
              <a:t> Start with an intriguing question or fact.</a:t>
            </a:r>
          </a:p>
          <a:p>
            <a:pPr indent="-228600" algn="just">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Value Proposition:</a:t>
            </a:r>
            <a:r>
              <a:rPr lang="en-US" sz="1300" kern="1200" dirty="0">
                <a:solidFill>
                  <a:schemeClr val="tx1"/>
                </a:solidFill>
                <a:latin typeface="+mn-lt"/>
                <a:ea typeface="+mn-ea"/>
                <a:cs typeface="+mn-cs"/>
              </a:rPr>
              <a:t> Clearly state your solution.</a:t>
            </a:r>
          </a:p>
          <a:p>
            <a:pPr indent="-228600" algn="just">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Ask:</a:t>
            </a:r>
            <a:r>
              <a:rPr lang="en-US" sz="1300" kern="1200" dirty="0">
                <a:solidFill>
                  <a:schemeClr val="tx1"/>
                </a:solidFill>
                <a:latin typeface="+mn-lt"/>
                <a:ea typeface="+mn-ea"/>
                <a:cs typeface="+mn-cs"/>
              </a:rPr>
              <a:t> End with a specific request (e.g., schedule a meeting).</a:t>
            </a:r>
          </a:p>
          <a:p>
            <a:pPr indent="-228600" algn="just">
              <a:lnSpc>
                <a:spcPct val="90000"/>
              </a:lnSpc>
              <a:spcAft>
                <a:spcPts val="600"/>
              </a:spcAft>
              <a:buFont typeface="Arial" panose="020B0604020202020204" pitchFamily="34" charset="0"/>
              <a:buChar char="•"/>
            </a:pPr>
            <a:endParaRPr lang="en-US" sz="1300" kern="1200" dirty="0">
              <a:solidFill>
                <a:schemeClr val="tx1"/>
              </a:solidFill>
              <a:latin typeface="+mn-lt"/>
              <a:ea typeface="+mn-ea"/>
              <a:cs typeface="+mn-cs"/>
            </a:endParaRPr>
          </a:p>
          <a:p>
            <a:pPr algn="just">
              <a:lnSpc>
                <a:spcPct val="90000"/>
              </a:lnSpc>
            </a:pPr>
            <a:r>
              <a:rPr lang="en-US" sz="1300" b="1" kern="1200" dirty="0">
                <a:solidFill>
                  <a:schemeClr val="tx1"/>
                </a:solidFill>
                <a:latin typeface="+mn-lt"/>
                <a:ea typeface="+mn-ea"/>
                <a:cs typeface="+mn-cs"/>
              </a:rPr>
              <a:t>Example:</a:t>
            </a:r>
            <a:endParaRPr lang="en-US" sz="1300" kern="1200" dirty="0">
              <a:solidFill>
                <a:schemeClr val="tx1"/>
              </a:solidFill>
              <a:latin typeface="+mn-lt"/>
              <a:ea typeface="+mn-ea"/>
              <a:cs typeface="+mn-cs"/>
            </a:endParaRPr>
          </a:p>
          <a:p>
            <a:pPr algn="just">
              <a:lnSpc>
                <a:spcPct val="90000"/>
              </a:lnSpc>
            </a:pPr>
            <a:r>
              <a:rPr lang="en-US" sz="1300" i="1" kern="1200" dirty="0">
                <a:solidFill>
                  <a:schemeClr val="tx1"/>
                </a:solidFill>
                <a:latin typeface="+mn-lt"/>
                <a:ea typeface="+mn-ea"/>
                <a:cs typeface="+mn-cs"/>
              </a:rPr>
              <a:t>Did you know 75% of small businesses fail due to poor cash flow management? Our app, </a:t>
            </a:r>
            <a:r>
              <a:rPr lang="en-US" sz="1300" i="1" kern="1200" dirty="0" err="1">
                <a:solidFill>
                  <a:schemeClr val="tx1"/>
                </a:solidFill>
                <a:latin typeface="+mn-lt"/>
                <a:ea typeface="+mn-ea"/>
                <a:cs typeface="+mn-cs"/>
              </a:rPr>
              <a:t>CashFlowPro</a:t>
            </a:r>
            <a:r>
              <a:rPr lang="en-US" sz="1300" i="1" kern="1200" dirty="0">
                <a:solidFill>
                  <a:schemeClr val="tx1"/>
                </a:solidFill>
                <a:latin typeface="+mn-lt"/>
                <a:ea typeface="+mn-ea"/>
                <a:cs typeface="+mn-cs"/>
              </a:rPr>
              <a:t>, provides real-time financial tracking to help businesses thrive. Can we schedule a meeting to discuss how it can help your portfolio companies?”</a:t>
            </a:r>
            <a:endParaRPr lang="en-US" sz="1300" kern="1200" dirty="0">
              <a:solidFill>
                <a:schemeClr val="tx1"/>
              </a:solidFill>
              <a:latin typeface="+mn-lt"/>
              <a:ea typeface="+mn-ea"/>
              <a:cs typeface="+mn-cs"/>
            </a:endParaRPr>
          </a:p>
          <a:p>
            <a:pPr indent="-228600" algn="just">
              <a:lnSpc>
                <a:spcPct val="90000"/>
              </a:lnSpc>
              <a:spcAft>
                <a:spcPts val="600"/>
              </a:spcAft>
              <a:buFont typeface="Arial" panose="020B0604020202020204" pitchFamily="34" charset="0"/>
              <a:buChar char="•"/>
            </a:pPr>
            <a:endParaRPr lang="en-US" sz="1300" kern="1200" dirty="0">
              <a:solidFill>
                <a:schemeClr val="tx1"/>
              </a:solidFill>
              <a:latin typeface="+mn-lt"/>
              <a:ea typeface="+mn-ea"/>
              <a:cs typeface="+mn-cs"/>
            </a:endParaRPr>
          </a:p>
          <a:p>
            <a:pPr indent="-228600" algn="just">
              <a:lnSpc>
                <a:spcPct val="90000"/>
              </a:lnSpc>
              <a:spcAft>
                <a:spcPts val="600"/>
              </a:spcAft>
              <a:buFont typeface="Arial" panose="020B0604020202020204" pitchFamily="34" charset="0"/>
              <a:buChar char="•"/>
            </a:pPr>
            <a:endParaRPr lang="en-US" sz="1300" kern="1200" dirty="0">
              <a:solidFill>
                <a:schemeClr val="tx1"/>
              </a:solidFill>
              <a:latin typeface="+mn-lt"/>
              <a:ea typeface="+mn-ea"/>
              <a:cs typeface="+mn-cs"/>
            </a:endParaRPr>
          </a:p>
        </p:txBody>
      </p:sp>
      <p:pic>
        <p:nvPicPr>
          <p:cNvPr id="1026" name="Picture 2" descr="How to Give a Great Elevator Pitch (With Examples) - Forage">
            <a:extLst>
              <a:ext uri="{FF2B5EF4-FFF2-40B4-BE49-F238E27FC236}">
                <a16:creationId xmlns:a16="http://schemas.microsoft.com/office/drawing/2014/main" id="{56A6111C-624A-47BB-4D06-6531190CE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12"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1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F2EDA010-AEB9-FD61-3B04-FA12869FB63F}"/>
            </a:ext>
          </a:extLst>
        </p:cNvPr>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EF81F7C9-D421-3967-8187-66548A72B26D}"/>
              </a:ext>
            </a:extLst>
          </p:cNvPr>
          <p:cNvSpPr txBox="1">
            <a:spLocks noGrp="1"/>
          </p:cNvSpPr>
          <p:nvPr>
            <p:ph type="title"/>
          </p:nvPr>
        </p:nvSpPr>
        <p:spPr>
          <a:xfrm>
            <a:off x="640080" y="325369"/>
            <a:ext cx="4368602" cy="1956841"/>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200"/>
            </a:pPr>
            <a:r>
              <a:rPr lang="en-US" sz="5400" kern="1200">
                <a:solidFill>
                  <a:schemeClr val="tx1"/>
                </a:solidFill>
                <a:latin typeface="+mj-lt"/>
                <a:ea typeface="+mj-ea"/>
                <a:cs typeface="+mj-cs"/>
              </a:rPr>
              <a:t>INVESTOR	 PITCHES</a:t>
            </a:r>
            <a:endParaRPr lang="en-US" sz="5400" kern="1200" dirty="0">
              <a:solidFill>
                <a:schemeClr val="tx1"/>
              </a:solidFill>
              <a:latin typeface="+mj-lt"/>
              <a:ea typeface="+mj-ea"/>
              <a:cs typeface="+mj-cs"/>
            </a:endParaRPr>
          </a:p>
        </p:txBody>
      </p:sp>
      <p:sp>
        <p:nvSpPr>
          <p:cNvPr id="308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64355-ED70-896A-EA06-45598E36EA08}"/>
              </a:ext>
            </a:extLst>
          </p:cNvPr>
          <p:cNvSpPr txBox="1"/>
          <p:nvPr/>
        </p:nvSpPr>
        <p:spPr>
          <a:xfrm>
            <a:off x="638556" y="2750307"/>
            <a:ext cx="5577418" cy="3320668"/>
          </a:xfrm>
          <a:prstGeom prst="rect">
            <a:avLst/>
          </a:prstGeom>
        </p:spPr>
        <p:txBody>
          <a:bodyPr vert="horz" lIns="91440" tIns="45720" rIns="91440" bIns="45720" rtlCol="0">
            <a:noAutofit/>
          </a:bodyPr>
          <a:lstStyle/>
          <a:p>
            <a:pPr>
              <a:lnSpc>
                <a:spcPct val="90000"/>
              </a:lnSpc>
            </a:pPr>
            <a:r>
              <a:rPr lang="en-US" sz="1200" b="1" kern="1200" dirty="0">
                <a:solidFill>
                  <a:schemeClr val="tx1"/>
                </a:solidFill>
                <a:latin typeface="+mn-lt"/>
                <a:ea typeface="+mn-ea"/>
                <a:cs typeface="+mn-cs"/>
              </a:rPr>
              <a:t>What is an Investor Pitch?</a:t>
            </a:r>
          </a:p>
          <a:p>
            <a:pPr marL="285750" indent="-228600">
              <a:lnSpc>
                <a:spcPct val="90000"/>
              </a:lnSpc>
              <a:buFont typeface="Arial" panose="020B0604020202020204" pitchFamily="34" charset="0"/>
              <a:buChar char="•"/>
            </a:pPr>
            <a:r>
              <a:rPr lang="en-US" sz="1200" kern="1200" dirty="0">
                <a:solidFill>
                  <a:schemeClr val="tx1"/>
                </a:solidFill>
                <a:latin typeface="+mn-lt"/>
                <a:ea typeface="+mn-ea"/>
                <a:cs typeface="+mn-cs"/>
              </a:rPr>
              <a:t>Aimed at securing funding, with lengths ranging from </a:t>
            </a:r>
            <a:r>
              <a:rPr lang="en-US" sz="1200" b="1" kern="1200" dirty="0">
                <a:solidFill>
                  <a:schemeClr val="tx1"/>
                </a:solidFill>
                <a:latin typeface="+mn-lt"/>
                <a:ea typeface="+mn-ea"/>
                <a:cs typeface="+mn-cs"/>
              </a:rPr>
              <a:t>90 seconds to 10 minutes</a:t>
            </a:r>
            <a:r>
              <a:rPr lang="en-US" sz="1200" kern="1200" dirty="0">
                <a:solidFill>
                  <a:schemeClr val="tx1"/>
                </a:solidFill>
                <a:latin typeface="+mn-lt"/>
                <a:ea typeface="+mn-ea"/>
                <a:cs typeface="+mn-cs"/>
              </a:rPr>
              <a:t>.</a:t>
            </a:r>
          </a:p>
          <a:p>
            <a:pPr marL="285750" indent="-228600">
              <a:lnSpc>
                <a:spcPct val="90000"/>
              </a:lnSpc>
              <a:buFont typeface="Arial" panose="020B0604020202020204" pitchFamily="34" charset="0"/>
              <a:buChar char="•"/>
            </a:pPr>
            <a:r>
              <a:rPr lang="en-US" sz="1200" kern="1200" dirty="0">
                <a:solidFill>
                  <a:schemeClr val="tx1"/>
                </a:solidFill>
                <a:latin typeface="+mn-lt"/>
                <a:ea typeface="+mn-ea"/>
                <a:cs typeface="+mn-cs"/>
              </a:rPr>
              <a:t>Short pitches (90 seconds): Focus on the essentials, a "teaser" pitch to spark interest.</a:t>
            </a:r>
          </a:p>
          <a:p>
            <a:pPr marL="285750" indent="-228600">
              <a:lnSpc>
                <a:spcPct val="90000"/>
              </a:lnSpc>
              <a:buFont typeface="Arial" panose="020B0604020202020204" pitchFamily="34" charset="0"/>
              <a:buChar char="•"/>
            </a:pPr>
            <a:r>
              <a:rPr lang="en-US" sz="1200" kern="1200" dirty="0">
                <a:solidFill>
                  <a:schemeClr val="tx1"/>
                </a:solidFill>
                <a:latin typeface="+mn-lt"/>
                <a:ea typeface="+mn-ea"/>
                <a:cs typeface="+mn-cs"/>
              </a:rPr>
              <a:t>Longer pitches (5-10 minutes): Provide more detailed data and analysis for due diligence.</a:t>
            </a:r>
          </a:p>
          <a:p>
            <a:pPr indent="-228600">
              <a:lnSpc>
                <a:spcPct val="90000"/>
              </a:lnSpc>
              <a:buFont typeface="Arial" panose="020B0604020202020204" pitchFamily="34" charset="0"/>
              <a:buChar char="•"/>
            </a:pPr>
            <a:endParaRPr lang="en-US" sz="1200" b="1" kern="1200" dirty="0">
              <a:solidFill>
                <a:schemeClr val="tx1"/>
              </a:solidFill>
              <a:latin typeface="+mn-lt"/>
              <a:ea typeface="+mn-ea"/>
              <a:cs typeface="+mn-cs"/>
            </a:endParaRPr>
          </a:p>
          <a:p>
            <a:pPr>
              <a:lnSpc>
                <a:spcPct val="90000"/>
              </a:lnSpc>
            </a:pPr>
            <a:r>
              <a:rPr lang="en-US" sz="1200" b="1" kern="1200" dirty="0">
                <a:solidFill>
                  <a:schemeClr val="tx1"/>
                </a:solidFill>
                <a:latin typeface="+mn-lt"/>
                <a:ea typeface="+mn-ea"/>
                <a:cs typeface="+mn-cs"/>
              </a:rPr>
              <a:t>Key Sections of an Investor Pitch</a:t>
            </a:r>
            <a:endParaRPr lang="en-US" sz="12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Introduction:</a:t>
            </a:r>
            <a:r>
              <a:rPr lang="en-US" sz="1200" kern="1200" dirty="0">
                <a:solidFill>
                  <a:schemeClr val="tx1"/>
                </a:solidFill>
                <a:latin typeface="+mn-lt"/>
                <a:ea typeface="+mn-ea"/>
                <a:cs typeface="+mn-cs"/>
              </a:rPr>
              <a:t> Who you are and why this idea matters.</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Problem Statement:</a:t>
            </a:r>
            <a:r>
              <a:rPr lang="en-US" sz="1200" kern="1200" dirty="0">
                <a:solidFill>
                  <a:schemeClr val="tx1"/>
                </a:solidFill>
                <a:latin typeface="+mn-lt"/>
                <a:ea typeface="+mn-ea"/>
                <a:cs typeface="+mn-cs"/>
              </a:rPr>
              <a:t> The pain point you're addressing.</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Solution:</a:t>
            </a:r>
            <a:r>
              <a:rPr lang="en-US" sz="1200" kern="1200" dirty="0">
                <a:solidFill>
                  <a:schemeClr val="tx1"/>
                </a:solidFill>
                <a:latin typeface="+mn-lt"/>
                <a:ea typeface="+mn-ea"/>
                <a:cs typeface="+mn-cs"/>
              </a:rPr>
              <a:t> Your product/service and how it solves the problem.</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Market Opportunity:</a:t>
            </a:r>
            <a:r>
              <a:rPr lang="en-US" sz="1200" kern="1200" dirty="0">
                <a:solidFill>
                  <a:schemeClr val="tx1"/>
                </a:solidFill>
                <a:latin typeface="+mn-lt"/>
                <a:ea typeface="+mn-ea"/>
                <a:cs typeface="+mn-cs"/>
              </a:rPr>
              <a:t> Market size and growth potential.</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Business Model:</a:t>
            </a:r>
            <a:r>
              <a:rPr lang="en-US" sz="1200" kern="1200" dirty="0">
                <a:solidFill>
                  <a:schemeClr val="tx1"/>
                </a:solidFill>
                <a:latin typeface="+mn-lt"/>
                <a:ea typeface="+mn-ea"/>
                <a:cs typeface="+mn-cs"/>
              </a:rPr>
              <a:t> Revenue streams and scalability.</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Financials:</a:t>
            </a:r>
            <a:r>
              <a:rPr lang="en-US" sz="1200" kern="1200" dirty="0">
                <a:solidFill>
                  <a:schemeClr val="tx1"/>
                </a:solidFill>
                <a:latin typeface="+mn-lt"/>
                <a:ea typeface="+mn-ea"/>
                <a:cs typeface="+mn-cs"/>
              </a:rPr>
              <a:t> Key metrics (profit margins, projections).</a:t>
            </a:r>
          </a:p>
          <a:p>
            <a:pPr indent="-228600">
              <a:lnSpc>
                <a:spcPct val="90000"/>
              </a:lnSpc>
              <a:buFont typeface="Arial" panose="020B0604020202020204"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Funding required and how it will be used.</a:t>
            </a:r>
          </a:p>
          <a:p>
            <a:pPr indent="-228600">
              <a:lnSpc>
                <a:spcPct val="90000"/>
              </a:lnSpc>
              <a:buFont typeface="Arial" panose="020B0604020202020204" pitchFamily="34" charset="0"/>
              <a:buChar char="•"/>
            </a:pPr>
            <a:endParaRPr lang="en-US" sz="1200" b="1" kern="1200" dirty="0">
              <a:solidFill>
                <a:schemeClr val="tx1"/>
              </a:solidFill>
              <a:latin typeface="+mn-lt"/>
              <a:ea typeface="+mn-ea"/>
              <a:cs typeface="+mn-cs"/>
            </a:endParaRPr>
          </a:p>
          <a:p>
            <a:pPr>
              <a:lnSpc>
                <a:spcPct val="90000"/>
              </a:lnSpc>
            </a:pPr>
            <a:r>
              <a:rPr lang="en-US" sz="1200" b="1" kern="1200" dirty="0">
                <a:solidFill>
                  <a:schemeClr val="tx1"/>
                </a:solidFill>
                <a:latin typeface="+mn-lt"/>
                <a:ea typeface="+mn-ea"/>
                <a:cs typeface="+mn-cs"/>
              </a:rPr>
              <a:t>Example:</a:t>
            </a:r>
            <a:endParaRPr lang="en-US" sz="1200" kern="1200" dirty="0">
              <a:solidFill>
                <a:schemeClr val="tx1"/>
              </a:solidFill>
              <a:latin typeface="+mn-lt"/>
              <a:ea typeface="+mn-ea"/>
              <a:cs typeface="+mn-cs"/>
            </a:endParaRPr>
          </a:p>
          <a:p>
            <a:pPr>
              <a:lnSpc>
                <a:spcPct val="90000"/>
              </a:lnSpc>
            </a:pPr>
            <a:r>
              <a:rPr lang="en-US" sz="1200" i="1" kern="1200" dirty="0">
                <a:solidFill>
                  <a:schemeClr val="tx1"/>
                </a:solidFill>
                <a:latin typeface="+mn-lt"/>
                <a:ea typeface="+mn-ea"/>
                <a:cs typeface="+mn-cs"/>
              </a:rPr>
              <a:t>“Our company, </a:t>
            </a:r>
            <a:r>
              <a:rPr lang="en-US" sz="1200" i="1" kern="1200" dirty="0" err="1">
                <a:solidFill>
                  <a:schemeClr val="tx1"/>
                </a:solidFill>
                <a:latin typeface="+mn-lt"/>
                <a:ea typeface="+mn-ea"/>
                <a:cs typeface="+mn-cs"/>
              </a:rPr>
              <a:t>SolarGro</a:t>
            </a:r>
            <a:r>
              <a:rPr lang="en-US" sz="1200" i="1" kern="1200" dirty="0">
                <a:solidFill>
                  <a:schemeClr val="tx1"/>
                </a:solidFill>
                <a:latin typeface="+mn-lt"/>
                <a:ea typeface="+mn-ea"/>
                <a:cs typeface="+mn-cs"/>
              </a:rPr>
              <a:t>, provides solar-powered irrigation systems for small-scale farmers. With over 100 million underserved farmers in Africa, the market opportunity is $5 billion. We’re seeking $2 million to scale operations across three new regions, projected to increase revenues by 300% in the next 2 years.”</a:t>
            </a:r>
            <a:endParaRPr lang="en-US" sz="12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2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200" kern="1200" dirty="0">
              <a:solidFill>
                <a:schemeClr val="tx1"/>
              </a:solidFill>
              <a:latin typeface="+mn-lt"/>
              <a:ea typeface="+mn-ea"/>
              <a:cs typeface="+mn-cs"/>
            </a:endParaRPr>
          </a:p>
        </p:txBody>
      </p:sp>
      <p:pic>
        <p:nvPicPr>
          <p:cNvPr id="3074" name="Picture 2" descr="A Guide To Investor Pitch Decks For Startups - Animoto">
            <a:extLst>
              <a:ext uri="{FF2B5EF4-FFF2-40B4-BE49-F238E27FC236}">
                <a16:creationId xmlns:a16="http://schemas.microsoft.com/office/drawing/2014/main" id="{94359F66-87DC-15C1-7C40-4B54CF8CD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29" r="28018" b="-1"/>
          <a:stretch/>
        </p:blipFill>
        <p:spPr bwMode="auto">
          <a:xfrm>
            <a:off x="6294467" y="490663"/>
            <a:ext cx="5894485" cy="587667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9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721C31CD-7F7A-72CE-CEDE-55018EE4AAB5}"/>
            </a:ext>
          </a:extLst>
        </p:cNvPr>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6D8B72A5-3B0A-4AFB-1BED-77C2C92879F8}"/>
              </a:ext>
            </a:extLst>
          </p:cNvPr>
          <p:cNvSpPr txBox="1">
            <a:spLocks noGrp="1"/>
          </p:cNvSpPr>
          <p:nvPr>
            <p:ph type="title"/>
          </p:nvPr>
        </p:nvSpPr>
        <p:spPr>
          <a:xfrm>
            <a:off x="635000" y="640823"/>
            <a:ext cx="3418659" cy="5583148"/>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3200"/>
            </a:pPr>
            <a:r>
              <a:rPr lang="en-US" sz="5000" kern="1200" dirty="0">
                <a:solidFill>
                  <a:schemeClr val="tx1"/>
                </a:solidFill>
                <a:latin typeface="+mj-lt"/>
                <a:ea typeface="+mj-ea"/>
                <a:cs typeface="+mj-cs"/>
              </a:rPr>
              <a:t>INVESTOR PITCHES</a:t>
            </a:r>
          </a:p>
        </p:txBody>
      </p:sp>
      <p:sp>
        <p:nvSpPr>
          <p:cNvPr id="308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8DA829-FB5F-2B1F-46CE-B3B0BC52EE74}"/>
              </a:ext>
            </a:extLst>
          </p:cNvPr>
          <p:cNvSpPr txBox="1"/>
          <p:nvPr/>
        </p:nvSpPr>
        <p:spPr>
          <a:xfrm>
            <a:off x="6177064" y="2727049"/>
            <a:ext cx="184731" cy="307777"/>
          </a:xfrm>
          <a:prstGeom prst="rect">
            <a:avLst/>
          </a:prstGeom>
          <a:noFill/>
        </p:spPr>
        <p:txBody>
          <a:bodyPr wrap="none" rtlCol="0">
            <a:spAutoFit/>
          </a:bodyPr>
          <a:lstStyle/>
          <a:p>
            <a:endParaRPr lang="en-US" dirty="0"/>
          </a:p>
        </p:txBody>
      </p:sp>
      <p:graphicFrame>
        <p:nvGraphicFramePr>
          <p:cNvPr id="3083" name="TextBox 4">
            <a:extLst>
              <a:ext uri="{FF2B5EF4-FFF2-40B4-BE49-F238E27FC236}">
                <a16:creationId xmlns:a16="http://schemas.microsoft.com/office/drawing/2014/main" id="{0A867D7F-BFE7-BE2D-0A93-DBCB210995AA}"/>
              </a:ext>
            </a:extLst>
          </p:cNvPr>
          <p:cNvGraphicFramePr/>
          <p:nvPr>
            <p:extLst>
              <p:ext uri="{D42A27DB-BD31-4B8C-83A1-F6EECF244321}">
                <p14:modId xmlns:p14="http://schemas.microsoft.com/office/powerpoint/2010/main" val="7927189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18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E4879196-362B-91D7-F568-28FEB608CD22}"/>
            </a:ext>
          </a:extLst>
        </p:cNvPr>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3CEE2773-3A4B-8C4B-0E9F-6ACC17D6F721}"/>
              </a:ext>
            </a:extLst>
          </p:cNvPr>
          <p:cNvSpPr txBox="1">
            <a:spLocks noGrp="1"/>
          </p:cNvSpPr>
          <p:nvPr>
            <p:ph type="title"/>
          </p:nvPr>
        </p:nvSpPr>
        <p:spPr>
          <a:xfrm>
            <a:off x="640080" y="325369"/>
            <a:ext cx="4368602" cy="1956841"/>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200"/>
            </a:pPr>
            <a:r>
              <a:rPr lang="en-US" sz="5000" kern="1200" dirty="0">
                <a:solidFill>
                  <a:schemeClr val="tx1"/>
                </a:solidFill>
                <a:latin typeface="+mj-lt"/>
                <a:ea typeface="+mj-ea"/>
                <a:cs typeface="+mj-cs"/>
              </a:rPr>
              <a:t>CORPORATE</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PITCHES</a:t>
            </a:r>
          </a:p>
        </p:txBody>
      </p:sp>
      <p:sp>
        <p:nvSpPr>
          <p:cNvPr id="310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TextBox 3108">
            <a:extLst>
              <a:ext uri="{FF2B5EF4-FFF2-40B4-BE49-F238E27FC236}">
                <a16:creationId xmlns:a16="http://schemas.microsoft.com/office/drawing/2014/main" id="{0C268E6B-3B88-8B4B-72DE-27558D260E06}"/>
              </a:ext>
            </a:extLst>
          </p:cNvPr>
          <p:cNvSpPr txBox="1"/>
          <p:nvPr/>
        </p:nvSpPr>
        <p:spPr>
          <a:xfrm>
            <a:off x="640080" y="2872899"/>
            <a:ext cx="4670097" cy="3320668"/>
          </a:xfrm>
          <a:prstGeom prst="rect">
            <a:avLst/>
          </a:prstGeom>
        </p:spPr>
        <p:txBody>
          <a:bodyPr vert="horz" lIns="91440" tIns="45720" rIns="91440" bIns="45720" rtlCol="0">
            <a:noAutofit/>
          </a:bodyPr>
          <a:lstStyle/>
          <a:p>
            <a:pPr>
              <a:lnSpc>
                <a:spcPct val="90000"/>
              </a:lnSpc>
              <a:spcAft>
                <a:spcPts val="600"/>
              </a:spcAft>
            </a:pPr>
            <a:r>
              <a:rPr lang="en-US" sz="1300" b="1" kern="1200" dirty="0">
                <a:solidFill>
                  <a:schemeClr val="tx1"/>
                </a:solidFill>
                <a:latin typeface="+mn-lt"/>
                <a:ea typeface="+mn-ea"/>
                <a:cs typeface="+mn-cs"/>
              </a:rPr>
              <a:t>What is a Corporate Pitch?</a:t>
            </a:r>
            <a:endParaRPr lang="en-US" sz="13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300" kern="1200" dirty="0">
                <a:solidFill>
                  <a:schemeClr val="tx1"/>
                </a:solidFill>
                <a:latin typeface="+mn-lt"/>
                <a:ea typeface="+mn-ea"/>
                <a:cs typeface="+mn-cs"/>
              </a:rPr>
              <a:t>Pitching to companies for partnerships or sponsorships.</a:t>
            </a:r>
          </a:p>
          <a:p>
            <a:pPr indent="-228600">
              <a:lnSpc>
                <a:spcPct val="90000"/>
              </a:lnSpc>
              <a:spcAft>
                <a:spcPts val="600"/>
              </a:spcAft>
              <a:buFont typeface="Arial" panose="020B0604020202020204" pitchFamily="34" charset="0"/>
              <a:buChar char="•"/>
            </a:pPr>
            <a:r>
              <a:rPr lang="en-US" sz="1300" kern="1200" dirty="0">
                <a:solidFill>
                  <a:schemeClr val="tx1"/>
                </a:solidFill>
                <a:latin typeface="+mn-lt"/>
                <a:ea typeface="+mn-ea"/>
                <a:cs typeface="+mn-cs"/>
              </a:rPr>
              <a:t>Focus: Aligning with corporate goals.</a:t>
            </a:r>
          </a:p>
          <a:p>
            <a:pPr>
              <a:lnSpc>
                <a:spcPct val="90000"/>
              </a:lnSpc>
              <a:spcAft>
                <a:spcPts val="600"/>
              </a:spcAft>
            </a:pPr>
            <a:endParaRPr lang="en-US" sz="1300" kern="1200" dirty="0">
              <a:solidFill>
                <a:schemeClr val="tx1"/>
              </a:solidFill>
              <a:latin typeface="+mn-lt"/>
              <a:ea typeface="+mn-ea"/>
              <a:cs typeface="+mn-cs"/>
            </a:endParaRPr>
          </a:p>
          <a:p>
            <a:pPr>
              <a:lnSpc>
                <a:spcPct val="90000"/>
              </a:lnSpc>
              <a:spcAft>
                <a:spcPts val="600"/>
              </a:spcAft>
            </a:pPr>
            <a:r>
              <a:rPr lang="en-US" sz="1300" b="1" kern="1200" dirty="0">
                <a:solidFill>
                  <a:schemeClr val="tx1"/>
                </a:solidFill>
                <a:latin typeface="+mn-lt"/>
                <a:ea typeface="+mn-ea"/>
                <a:cs typeface="+mn-cs"/>
              </a:rPr>
              <a:t>How to Craft a Corporate Pitch</a:t>
            </a:r>
            <a:endParaRPr lang="en-US" sz="13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Research the Company:</a:t>
            </a:r>
            <a:r>
              <a:rPr lang="en-US" sz="1300" kern="1200" dirty="0">
                <a:solidFill>
                  <a:schemeClr val="tx1"/>
                </a:solidFill>
                <a:latin typeface="+mn-lt"/>
                <a:ea typeface="+mn-ea"/>
                <a:cs typeface="+mn-cs"/>
              </a:rPr>
              <a:t> Understand their CSR priorities or business goals.</a:t>
            </a:r>
          </a:p>
          <a:p>
            <a:pPr indent="-228600">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Align Values:</a:t>
            </a:r>
            <a:r>
              <a:rPr lang="en-US" sz="1300" kern="1200" dirty="0">
                <a:solidFill>
                  <a:schemeClr val="tx1"/>
                </a:solidFill>
                <a:latin typeface="+mn-lt"/>
                <a:ea typeface="+mn-ea"/>
                <a:cs typeface="+mn-cs"/>
              </a:rPr>
              <a:t> Show how your idea benefits them.</a:t>
            </a:r>
          </a:p>
          <a:p>
            <a:pPr indent="-228600">
              <a:lnSpc>
                <a:spcPct val="90000"/>
              </a:lnSpc>
              <a:spcAft>
                <a:spcPts val="600"/>
              </a:spcAft>
              <a:buFont typeface="Arial" panose="020B0604020202020204" pitchFamily="34" charset="0"/>
              <a:buChar char="•"/>
            </a:pPr>
            <a:r>
              <a:rPr lang="en-US" sz="1300" b="1" kern="1200" dirty="0">
                <a:solidFill>
                  <a:schemeClr val="tx1"/>
                </a:solidFill>
                <a:latin typeface="+mn-lt"/>
                <a:ea typeface="+mn-ea"/>
                <a:cs typeface="+mn-cs"/>
              </a:rPr>
              <a:t>Offer Mutual Value:</a:t>
            </a:r>
            <a:r>
              <a:rPr lang="en-US" sz="1300" kern="1200" dirty="0">
                <a:solidFill>
                  <a:schemeClr val="tx1"/>
                </a:solidFill>
                <a:latin typeface="+mn-lt"/>
                <a:ea typeface="+mn-ea"/>
                <a:cs typeface="+mn-cs"/>
              </a:rPr>
              <a:t> Highlight ROI or impact.</a:t>
            </a:r>
          </a:p>
          <a:p>
            <a:pPr>
              <a:lnSpc>
                <a:spcPct val="90000"/>
              </a:lnSpc>
              <a:spcAft>
                <a:spcPts val="600"/>
              </a:spcAft>
            </a:pPr>
            <a:endParaRPr lang="en-US" sz="1300" b="1" kern="1200" dirty="0">
              <a:solidFill>
                <a:schemeClr val="tx1"/>
              </a:solidFill>
              <a:latin typeface="+mn-lt"/>
              <a:ea typeface="+mn-ea"/>
              <a:cs typeface="+mn-cs"/>
            </a:endParaRPr>
          </a:p>
          <a:p>
            <a:pPr>
              <a:lnSpc>
                <a:spcPct val="90000"/>
              </a:lnSpc>
              <a:spcAft>
                <a:spcPts val="600"/>
              </a:spcAft>
            </a:pPr>
            <a:r>
              <a:rPr lang="en-US" sz="1300" b="1" kern="1200" dirty="0">
                <a:solidFill>
                  <a:schemeClr val="tx1"/>
                </a:solidFill>
                <a:latin typeface="+mn-lt"/>
                <a:ea typeface="+mn-ea"/>
                <a:cs typeface="+mn-cs"/>
              </a:rPr>
              <a:t>Example:</a:t>
            </a:r>
            <a:endParaRPr lang="en-US" sz="1300" kern="1200" dirty="0">
              <a:solidFill>
                <a:schemeClr val="tx1"/>
              </a:solidFill>
              <a:latin typeface="+mn-lt"/>
              <a:ea typeface="+mn-ea"/>
              <a:cs typeface="+mn-cs"/>
            </a:endParaRPr>
          </a:p>
          <a:p>
            <a:pPr>
              <a:lnSpc>
                <a:spcPct val="90000"/>
              </a:lnSpc>
              <a:spcAft>
                <a:spcPts val="600"/>
              </a:spcAft>
            </a:pPr>
            <a:r>
              <a:rPr lang="en-US" sz="1300" i="1" kern="1200" dirty="0">
                <a:solidFill>
                  <a:schemeClr val="tx1"/>
                </a:solidFill>
                <a:latin typeface="+mn-lt"/>
                <a:ea typeface="+mn-ea"/>
                <a:cs typeface="+mn-cs"/>
              </a:rPr>
              <a:t>“</a:t>
            </a:r>
            <a:r>
              <a:rPr lang="en-US" sz="1300" i="1" kern="1200" dirty="0" err="1">
                <a:solidFill>
                  <a:schemeClr val="tx1"/>
                </a:solidFill>
                <a:latin typeface="+mn-lt"/>
                <a:ea typeface="+mn-ea"/>
                <a:cs typeface="+mn-cs"/>
              </a:rPr>
              <a:t>CleanWaterCo</a:t>
            </a:r>
            <a:r>
              <a:rPr lang="en-US" sz="1300" i="1" kern="1200" dirty="0">
                <a:solidFill>
                  <a:schemeClr val="tx1"/>
                </a:solidFill>
                <a:latin typeface="+mn-lt"/>
                <a:ea typeface="+mn-ea"/>
                <a:cs typeface="+mn-cs"/>
              </a:rPr>
              <a:t> provides affordable water purification devices to underserved communities. Partnering with your company aligns with your CSR goal of providing access to clean water. Together, we can impact 100,000 families while increasing brand awareness.”</a:t>
            </a:r>
            <a:endParaRPr lang="en-US" sz="1300" kern="1200" dirty="0">
              <a:solidFill>
                <a:schemeClr val="tx1"/>
              </a:solidFill>
              <a:latin typeface="+mn-lt"/>
              <a:ea typeface="+mn-ea"/>
              <a:cs typeface="+mn-cs"/>
            </a:endParaRPr>
          </a:p>
        </p:txBody>
      </p:sp>
      <p:pic>
        <p:nvPicPr>
          <p:cNvPr id="3110" name="Picture 3109" descr="People at the meeting desk">
            <a:extLst>
              <a:ext uri="{FF2B5EF4-FFF2-40B4-BE49-F238E27FC236}">
                <a16:creationId xmlns:a16="http://schemas.microsoft.com/office/drawing/2014/main" id="{E04E631F-3A4C-7667-1D8C-E80C789B8012}"/>
              </a:ext>
            </a:extLst>
          </p:cNvPr>
          <p:cNvPicPr>
            <a:picLocks noChangeAspect="1"/>
          </p:cNvPicPr>
          <p:nvPr/>
        </p:nvPicPr>
        <p:blipFill>
          <a:blip r:embed="rId3"/>
          <a:srcRect l="17089" r="264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0545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8FFC40C8-2730-DEA1-713F-79E32AAE4AC6}"/>
            </a:ext>
          </a:extLst>
        </p:cNvPr>
        <p:cNvGrpSpPr/>
        <p:nvPr/>
      </p:nvGrpSpPr>
      <p:grpSpPr>
        <a:xfrm>
          <a:off x="0" y="0"/>
          <a:ext cx="0" cy="0"/>
          <a:chOff x="0" y="0"/>
          <a:chExt cx="0" cy="0"/>
        </a:xfrm>
      </p:grpSpPr>
      <p:sp useBgFill="1">
        <p:nvSpPr>
          <p:cNvPr id="3127" name="Rectangle 31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7D82C218-3002-4F64-38D2-B46E4C9C17A6}"/>
              </a:ext>
            </a:extLst>
          </p:cNvPr>
          <p:cNvSpPr txBox="1">
            <a:spLocks noGrp="1"/>
          </p:cNvSpPr>
          <p:nvPr>
            <p:ph type="title"/>
          </p:nvPr>
        </p:nvSpPr>
        <p:spPr>
          <a:xfrm>
            <a:off x="473154" y="640823"/>
            <a:ext cx="3580505" cy="5583148"/>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3200"/>
            </a:pPr>
            <a:r>
              <a:rPr lang="en-US" sz="5400" kern="1200" dirty="0">
                <a:solidFill>
                  <a:schemeClr val="tx1"/>
                </a:solidFill>
                <a:latin typeface="+mj-lt"/>
                <a:ea typeface="+mj-ea"/>
                <a:cs typeface="+mj-cs"/>
              </a:rPr>
              <a:t>MEDIA &amp; PUBLIC</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PITCHES</a:t>
            </a:r>
          </a:p>
        </p:txBody>
      </p:sp>
      <p:sp>
        <p:nvSpPr>
          <p:cNvPr id="31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29" name="TextBox 3108">
            <a:extLst>
              <a:ext uri="{FF2B5EF4-FFF2-40B4-BE49-F238E27FC236}">
                <a16:creationId xmlns:a16="http://schemas.microsoft.com/office/drawing/2014/main" id="{AE0C6D44-EFC6-CE86-786A-3A9F78B2CAB1}"/>
              </a:ext>
            </a:extLst>
          </p:cNvPr>
          <p:cNvGraphicFramePr/>
          <p:nvPr>
            <p:extLst>
              <p:ext uri="{D42A27DB-BD31-4B8C-83A1-F6EECF244321}">
                <p14:modId xmlns:p14="http://schemas.microsoft.com/office/powerpoint/2010/main" val="25768825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95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6DEC47F2-B0FC-016F-AED3-5B7E5D6E0393}"/>
            </a:ext>
          </a:extLst>
        </p:cNvPr>
        <p:cNvGrpSpPr/>
        <p:nvPr/>
      </p:nvGrpSpPr>
      <p:grpSpPr>
        <a:xfrm>
          <a:off x="0" y="0"/>
          <a:ext cx="0" cy="0"/>
          <a:chOff x="0" y="0"/>
          <a:chExt cx="0" cy="0"/>
        </a:xfrm>
      </p:grpSpPr>
      <p:sp useBgFill="1">
        <p:nvSpPr>
          <p:cNvPr id="3114" name="Rectangle 31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8966769F-CD0B-A673-FCC9-019BDA29525A}"/>
              </a:ext>
            </a:extLst>
          </p:cNvPr>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3200"/>
            </a:pPr>
            <a:r>
              <a:rPr lang="en-US" sz="4200" kern="1200" dirty="0">
                <a:solidFill>
                  <a:schemeClr val="tx1"/>
                </a:solidFill>
                <a:latin typeface="+mj-lt"/>
                <a:ea typeface="+mj-ea"/>
                <a:cs typeface="+mj-cs"/>
              </a:rPr>
              <a:t>CRISIS PITCHES</a:t>
            </a:r>
          </a:p>
        </p:txBody>
      </p:sp>
      <p:sp>
        <p:nvSpPr>
          <p:cNvPr id="31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TextBox 3108">
            <a:extLst>
              <a:ext uri="{FF2B5EF4-FFF2-40B4-BE49-F238E27FC236}">
                <a16:creationId xmlns:a16="http://schemas.microsoft.com/office/drawing/2014/main" id="{50B306BD-E7E0-0DC3-21E3-F33880EB9680}"/>
              </a:ext>
            </a:extLst>
          </p:cNvPr>
          <p:cNvSpPr txBox="1"/>
          <p:nvPr/>
        </p:nvSpPr>
        <p:spPr>
          <a:xfrm>
            <a:off x="838200" y="1929384"/>
            <a:ext cx="10515600" cy="4251960"/>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200" b="1" kern="1200" dirty="0">
                <a:solidFill>
                  <a:schemeClr val="tx1"/>
                </a:solidFill>
                <a:latin typeface="+mn-lt"/>
                <a:ea typeface="+mn-ea"/>
                <a:cs typeface="+mn-cs"/>
              </a:rPr>
              <a:t>What is a Crisis Pitch?</a:t>
            </a:r>
            <a:endParaRPr lang="en-US" sz="22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2200" kern="1200" dirty="0">
                <a:solidFill>
                  <a:schemeClr val="tx1"/>
                </a:solidFill>
                <a:latin typeface="+mn-lt"/>
                <a:ea typeface="+mn-ea"/>
                <a:cs typeface="+mn-cs"/>
              </a:rPr>
              <a:t>Addressing challenges or setbacks to key stakeholders (e.g., investors, partners, customers).</a:t>
            </a:r>
          </a:p>
          <a:p>
            <a:pPr>
              <a:lnSpc>
                <a:spcPct val="90000"/>
              </a:lnSpc>
              <a:spcAft>
                <a:spcPts val="600"/>
              </a:spcAft>
            </a:pPr>
            <a:endParaRPr lang="en-US" sz="2200" kern="1200" dirty="0">
              <a:solidFill>
                <a:schemeClr val="tx1"/>
              </a:solidFill>
              <a:latin typeface="+mn-lt"/>
              <a:ea typeface="+mn-ea"/>
              <a:cs typeface="+mn-cs"/>
            </a:endParaRPr>
          </a:p>
          <a:p>
            <a:pPr>
              <a:lnSpc>
                <a:spcPct val="90000"/>
              </a:lnSpc>
              <a:spcAft>
                <a:spcPts val="600"/>
              </a:spcAft>
            </a:pPr>
            <a:r>
              <a:rPr lang="en-US" sz="2200" b="1" kern="1200" dirty="0">
                <a:solidFill>
                  <a:schemeClr val="tx1"/>
                </a:solidFill>
                <a:latin typeface="+mn-lt"/>
                <a:ea typeface="+mn-ea"/>
                <a:cs typeface="+mn-cs"/>
              </a:rPr>
              <a:t>How to Handle Crisis Pitches</a:t>
            </a:r>
            <a:endParaRPr lang="en-US" sz="22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2200" b="1" kern="1200" dirty="0">
                <a:solidFill>
                  <a:schemeClr val="tx1"/>
                </a:solidFill>
                <a:latin typeface="+mn-lt"/>
                <a:ea typeface="+mn-ea"/>
                <a:cs typeface="+mn-cs"/>
              </a:rPr>
              <a:t>Acknowledge the Issue:</a:t>
            </a:r>
            <a:r>
              <a:rPr lang="en-US" sz="2200" kern="1200" dirty="0">
                <a:solidFill>
                  <a:schemeClr val="tx1"/>
                </a:solidFill>
                <a:latin typeface="+mn-lt"/>
                <a:ea typeface="+mn-ea"/>
                <a:cs typeface="+mn-cs"/>
              </a:rPr>
              <a:t> Be transparent.</a:t>
            </a:r>
          </a:p>
          <a:p>
            <a:pPr indent="-228600">
              <a:lnSpc>
                <a:spcPct val="90000"/>
              </a:lnSpc>
              <a:spcAft>
                <a:spcPts val="600"/>
              </a:spcAft>
              <a:buFont typeface="Arial" panose="020B0604020202020204" pitchFamily="34" charset="0"/>
              <a:buChar char="•"/>
            </a:pPr>
            <a:r>
              <a:rPr lang="en-US" sz="2200" b="1" kern="1200" dirty="0">
                <a:solidFill>
                  <a:schemeClr val="tx1"/>
                </a:solidFill>
                <a:latin typeface="+mn-lt"/>
                <a:ea typeface="+mn-ea"/>
                <a:cs typeface="+mn-cs"/>
              </a:rPr>
              <a:t>Share the Solution:</a:t>
            </a:r>
            <a:r>
              <a:rPr lang="en-US" sz="2200" kern="1200" dirty="0">
                <a:solidFill>
                  <a:schemeClr val="tx1"/>
                </a:solidFill>
                <a:latin typeface="+mn-lt"/>
                <a:ea typeface="+mn-ea"/>
                <a:cs typeface="+mn-cs"/>
              </a:rPr>
              <a:t> Highlight your recovery plan.</a:t>
            </a:r>
          </a:p>
          <a:p>
            <a:pPr indent="-228600">
              <a:lnSpc>
                <a:spcPct val="90000"/>
              </a:lnSpc>
              <a:spcAft>
                <a:spcPts val="600"/>
              </a:spcAft>
              <a:buFont typeface="Arial" panose="020B0604020202020204" pitchFamily="34" charset="0"/>
              <a:buChar char="•"/>
            </a:pPr>
            <a:r>
              <a:rPr lang="en-US" sz="2200" b="1" kern="1200" dirty="0">
                <a:solidFill>
                  <a:schemeClr val="tx1"/>
                </a:solidFill>
                <a:latin typeface="+mn-lt"/>
                <a:ea typeface="+mn-ea"/>
                <a:cs typeface="+mn-cs"/>
              </a:rPr>
              <a:t>Rebuild Trust:</a:t>
            </a:r>
            <a:r>
              <a:rPr lang="en-US" sz="2200" kern="1200" dirty="0">
                <a:solidFill>
                  <a:schemeClr val="tx1"/>
                </a:solidFill>
                <a:latin typeface="+mn-lt"/>
                <a:ea typeface="+mn-ea"/>
                <a:cs typeface="+mn-cs"/>
              </a:rPr>
              <a:t> Demonstrate accountability and commitment.</a:t>
            </a:r>
          </a:p>
          <a:p>
            <a:pPr>
              <a:lnSpc>
                <a:spcPct val="90000"/>
              </a:lnSpc>
              <a:spcAft>
                <a:spcPts val="600"/>
              </a:spcAft>
            </a:pPr>
            <a:endParaRPr lang="en-US" sz="2200" kern="1200" dirty="0">
              <a:solidFill>
                <a:schemeClr val="tx1"/>
              </a:solidFill>
              <a:latin typeface="+mn-lt"/>
              <a:ea typeface="+mn-ea"/>
              <a:cs typeface="+mn-cs"/>
            </a:endParaRPr>
          </a:p>
          <a:p>
            <a:pPr>
              <a:lnSpc>
                <a:spcPct val="90000"/>
              </a:lnSpc>
              <a:spcAft>
                <a:spcPts val="600"/>
              </a:spcAft>
            </a:pPr>
            <a:r>
              <a:rPr lang="en-US" sz="2200" b="1" kern="1200" dirty="0">
                <a:solidFill>
                  <a:schemeClr val="tx1"/>
                </a:solidFill>
                <a:latin typeface="+mn-lt"/>
                <a:ea typeface="+mn-ea"/>
                <a:cs typeface="+mn-cs"/>
              </a:rPr>
              <a:t>Example:</a:t>
            </a:r>
            <a:endParaRPr lang="en-US" sz="2200" kern="1200" dirty="0">
              <a:solidFill>
                <a:schemeClr val="tx1"/>
              </a:solidFill>
              <a:latin typeface="+mn-lt"/>
              <a:ea typeface="+mn-ea"/>
              <a:cs typeface="+mn-cs"/>
            </a:endParaRPr>
          </a:p>
          <a:p>
            <a:pPr>
              <a:lnSpc>
                <a:spcPct val="90000"/>
              </a:lnSpc>
              <a:spcAft>
                <a:spcPts val="600"/>
              </a:spcAft>
            </a:pPr>
            <a:r>
              <a:rPr lang="en-US" sz="2200" i="1" kern="1200" dirty="0">
                <a:solidFill>
                  <a:schemeClr val="tx1"/>
                </a:solidFill>
                <a:latin typeface="+mn-lt"/>
                <a:ea typeface="+mn-ea"/>
                <a:cs typeface="+mn-cs"/>
              </a:rPr>
              <a:t>“</a:t>
            </a:r>
            <a:r>
              <a:rPr lang="en-US" sz="2200" i="1" kern="1200" dirty="0" err="1">
                <a:solidFill>
                  <a:schemeClr val="tx1"/>
                </a:solidFill>
                <a:latin typeface="+mn-lt"/>
                <a:ea typeface="+mn-ea"/>
                <a:cs typeface="+mn-cs"/>
              </a:rPr>
              <a:t>MediTrust</a:t>
            </a:r>
            <a:r>
              <a:rPr lang="en-US" sz="2200" i="1" kern="1200" dirty="0">
                <a:solidFill>
                  <a:schemeClr val="tx1"/>
                </a:solidFill>
                <a:latin typeface="+mn-lt"/>
                <a:ea typeface="+mn-ea"/>
                <a:cs typeface="+mn-cs"/>
              </a:rPr>
              <a:t> recently experienced a data breach affecting 2,000 users. We immediately implemented additional security measures and offered affected users free identity theft protection. With your continued support, we are ensuring this never happens again.”</a:t>
            </a:r>
            <a:endParaRPr lang="en-US" sz="2200" kern="1200" dirty="0">
              <a:solidFill>
                <a:schemeClr val="tx1"/>
              </a:solidFill>
              <a:latin typeface="+mn-lt"/>
              <a:ea typeface="+mn-ea"/>
              <a:cs typeface="+mn-cs"/>
            </a:endParaRPr>
          </a:p>
        </p:txBody>
      </p:sp>
    </p:spTree>
    <p:extLst>
      <p:ext uri="{BB962C8B-B14F-4D97-AF65-F5344CB8AC3E}">
        <p14:creationId xmlns:p14="http://schemas.microsoft.com/office/powerpoint/2010/main" val="106014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a:extLst>
            <a:ext uri="{FF2B5EF4-FFF2-40B4-BE49-F238E27FC236}">
              <a16:creationId xmlns:a16="http://schemas.microsoft.com/office/drawing/2014/main" id="{5F37FD58-9D49-9DAE-921C-1750EAD9A4D3}"/>
            </a:ext>
          </a:extLst>
        </p:cNvPr>
        <p:cNvGrpSpPr/>
        <p:nvPr/>
      </p:nvGrpSpPr>
      <p:grpSpPr>
        <a:xfrm>
          <a:off x="0" y="0"/>
          <a:ext cx="0" cy="0"/>
          <a:chOff x="0" y="0"/>
          <a:chExt cx="0" cy="0"/>
        </a:xfrm>
      </p:grpSpPr>
      <p:sp useBgFill="1">
        <p:nvSpPr>
          <p:cNvPr id="3127" name="Rectangle 3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8;p2">
            <a:extLst>
              <a:ext uri="{FF2B5EF4-FFF2-40B4-BE49-F238E27FC236}">
                <a16:creationId xmlns:a16="http://schemas.microsoft.com/office/drawing/2014/main" id="{00018A00-5C5C-E0B5-1950-0907D15A7CAD}"/>
              </a:ext>
            </a:extLst>
          </p:cNvPr>
          <p:cNvSpPr txBox="1">
            <a:spLocks noGrp="1"/>
          </p:cNvSpPr>
          <p:nvPr>
            <p:ph type="title"/>
          </p:nvPr>
        </p:nvSpPr>
        <p:spPr>
          <a:xfrm>
            <a:off x="572493" y="238539"/>
            <a:ext cx="11018520" cy="1434415"/>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3200"/>
            </a:pPr>
            <a:r>
              <a:rPr lang="en-US" sz="5400" kern="1200" dirty="0">
                <a:solidFill>
                  <a:schemeClr val="tx1"/>
                </a:solidFill>
                <a:latin typeface="+mj-lt"/>
                <a:ea typeface="+mj-ea"/>
                <a:cs typeface="+mj-cs"/>
              </a:rPr>
              <a:t>CREATIVE PITCHES</a:t>
            </a:r>
          </a:p>
        </p:txBody>
      </p:sp>
      <p:sp>
        <p:nvSpPr>
          <p:cNvPr id="3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TextBox 3108">
            <a:extLst>
              <a:ext uri="{FF2B5EF4-FFF2-40B4-BE49-F238E27FC236}">
                <a16:creationId xmlns:a16="http://schemas.microsoft.com/office/drawing/2014/main" id="{F99DAFA0-8171-A74A-EA47-B519EE916793}"/>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1700" b="1" kern="1200" dirty="0">
                <a:solidFill>
                  <a:schemeClr val="tx1"/>
                </a:solidFill>
                <a:latin typeface="+mn-lt"/>
                <a:ea typeface="+mn-ea"/>
                <a:cs typeface="+mn-cs"/>
              </a:rPr>
              <a:t>What is a Creative Pitch?</a:t>
            </a:r>
            <a:endParaRPr lang="en-US" sz="17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700" kern="1200" dirty="0">
                <a:solidFill>
                  <a:schemeClr val="tx1"/>
                </a:solidFill>
                <a:latin typeface="+mn-lt"/>
                <a:ea typeface="+mn-ea"/>
                <a:cs typeface="+mn-cs"/>
              </a:rPr>
              <a:t>A unique pitch format that engages through creativity (e.g., product demos, videos).</a:t>
            </a:r>
          </a:p>
          <a:p>
            <a:pPr indent="-228600">
              <a:lnSpc>
                <a:spcPct val="90000"/>
              </a:lnSpc>
              <a:spcAft>
                <a:spcPts val="600"/>
              </a:spcAft>
              <a:buFont typeface="Arial" panose="020B0604020202020204" pitchFamily="34" charset="0"/>
              <a:buChar char="•"/>
            </a:pPr>
            <a:endParaRPr lang="en-US" sz="1700" kern="1200" dirty="0">
              <a:solidFill>
                <a:schemeClr val="tx1"/>
              </a:solidFill>
              <a:latin typeface="+mn-lt"/>
              <a:ea typeface="+mn-ea"/>
              <a:cs typeface="+mn-cs"/>
            </a:endParaRPr>
          </a:p>
          <a:p>
            <a:pPr>
              <a:lnSpc>
                <a:spcPct val="90000"/>
              </a:lnSpc>
              <a:spcAft>
                <a:spcPts val="600"/>
              </a:spcAft>
            </a:pPr>
            <a:r>
              <a:rPr lang="en-US" sz="1700" b="1" kern="1200" dirty="0">
                <a:solidFill>
                  <a:schemeClr val="tx1"/>
                </a:solidFill>
                <a:latin typeface="+mn-lt"/>
                <a:ea typeface="+mn-ea"/>
                <a:cs typeface="+mn-cs"/>
              </a:rPr>
              <a:t>Tips for Creative Pitches</a:t>
            </a:r>
            <a:endParaRPr lang="en-US" sz="17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700" b="1" kern="1200" dirty="0">
                <a:solidFill>
                  <a:schemeClr val="tx1"/>
                </a:solidFill>
                <a:latin typeface="+mn-lt"/>
                <a:ea typeface="+mn-ea"/>
                <a:cs typeface="+mn-cs"/>
              </a:rPr>
              <a:t>Visuals:</a:t>
            </a:r>
            <a:r>
              <a:rPr lang="en-US" sz="1700" kern="1200" dirty="0">
                <a:solidFill>
                  <a:schemeClr val="tx1"/>
                </a:solidFill>
                <a:latin typeface="+mn-lt"/>
                <a:ea typeface="+mn-ea"/>
                <a:cs typeface="+mn-cs"/>
              </a:rPr>
              <a:t> Use engaging visuals or props.</a:t>
            </a:r>
          </a:p>
          <a:p>
            <a:pPr indent="-228600">
              <a:lnSpc>
                <a:spcPct val="90000"/>
              </a:lnSpc>
              <a:spcAft>
                <a:spcPts val="600"/>
              </a:spcAft>
              <a:buFont typeface="Arial" panose="020B0604020202020204" pitchFamily="34" charset="0"/>
              <a:buChar char="•"/>
            </a:pPr>
            <a:r>
              <a:rPr lang="en-US" sz="1700" b="1" kern="1200" dirty="0">
                <a:solidFill>
                  <a:schemeClr val="tx1"/>
                </a:solidFill>
                <a:latin typeface="+mn-lt"/>
                <a:ea typeface="+mn-ea"/>
                <a:cs typeface="+mn-cs"/>
              </a:rPr>
              <a:t>Interactivity:</a:t>
            </a:r>
            <a:r>
              <a:rPr lang="en-US" sz="1700" kern="1200" dirty="0">
                <a:solidFill>
                  <a:schemeClr val="tx1"/>
                </a:solidFill>
                <a:latin typeface="+mn-lt"/>
                <a:ea typeface="+mn-ea"/>
                <a:cs typeface="+mn-cs"/>
              </a:rPr>
              <a:t> Involve the audience.</a:t>
            </a:r>
          </a:p>
          <a:p>
            <a:pPr indent="-228600">
              <a:lnSpc>
                <a:spcPct val="90000"/>
              </a:lnSpc>
              <a:spcAft>
                <a:spcPts val="600"/>
              </a:spcAft>
              <a:buFont typeface="Arial" panose="020B0604020202020204" pitchFamily="34" charset="0"/>
              <a:buChar char="•"/>
            </a:pPr>
            <a:r>
              <a:rPr lang="en-US" sz="1700" b="1" kern="1200" dirty="0">
                <a:solidFill>
                  <a:schemeClr val="tx1"/>
                </a:solidFill>
                <a:latin typeface="+mn-lt"/>
                <a:ea typeface="+mn-ea"/>
                <a:cs typeface="+mn-cs"/>
              </a:rPr>
              <a:t>Storytelling:</a:t>
            </a:r>
            <a:r>
              <a:rPr lang="en-US" sz="1700" kern="1200" dirty="0">
                <a:solidFill>
                  <a:schemeClr val="tx1"/>
                </a:solidFill>
                <a:latin typeface="+mn-lt"/>
                <a:ea typeface="+mn-ea"/>
                <a:cs typeface="+mn-cs"/>
              </a:rPr>
              <a:t> Create an emotional journey.</a:t>
            </a:r>
          </a:p>
          <a:p>
            <a:pPr>
              <a:lnSpc>
                <a:spcPct val="90000"/>
              </a:lnSpc>
              <a:spcAft>
                <a:spcPts val="600"/>
              </a:spcAft>
            </a:pPr>
            <a:endParaRPr lang="en-US" sz="1700" kern="1200" dirty="0">
              <a:solidFill>
                <a:schemeClr val="tx1"/>
              </a:solidFill>
              <a:latin typeface="+mn-lt"/>
              <a:ea typeface="+mn-ea"/>
              <a:cs typeface="+mn-cs"/>
            </a:endParaRPr>
          </a:p>
          <a:p>
            <a:pPr>
              <a:lnSpc>
                <a:spcPct val="90000"/>
              </a:lnSpc>
              <a:spcAft>
                <a:spcPts val="600"/>
              </a:spcAft>
            </a:pPr>
            <a:r>
              <a:rPr lang="en-US" sz="1700" b="1" kern="1200" dirty="0">
                <a:solidFill>
                  <a:schemeClr val="tx1"/>
                </a:solidFill>
                <a:latin typeface="+mn-lt"/>
                <a:ea typeface="+mn-ea"/>
                <a:cs typeface="+mn-cs"/>
              </a:rPr>
              <a:t>Example:</a:t>
            </a:r>
            <a:endParaRPr lang="en-US" sz="1700" kern="1200" dirty="0">
              <a:solidFill>
                <a:schemeClr val="tx1"/>
              </a:solidFill>
              <a:latin typeface="+mn-lt"/>
              <a:ea typeface="+mn-ea"/>
              <a:cs typeface="+mn-cs"/>
            </a:endParaRPr>
          </a:p>
          <a:p>
            <a:pPr>
              <a:lnSpc>
                <a:spcPct val="90000"/>
              </a:lnSpc>
              <a:spcAft>
                <a:spcPts val="600"/>
              </a:spcAft>
            </a:pPr>
            <a:r>
              <a:rPr lang="en-US" sz="1700" i="1" kern="1200" dirty="0">
                <a:solidFill>
                  <a:schemeClr val="tx1"/>
                </a:solidFill>
                <a:latin typeface="+mn-lt"/>
                <a:ea typeface="+mn-ea"/>
                <a:cs typeface="+mn-cs"/>
              </a:rPr>
              <a:t>“At </a:t>
            </a:r>
            <a:r>
              <a:rPr lang="en-US" sz="1700" i="1" kern="1200" dirty="0" err="1">
                <a:solidFill>
                  <a:schemeClr val="tx1"/>
                </a:solidFill>
                <a:latin typeface="+mn-lt"/>
                <a:ea typeface="+mn-ea"/>
                <a:cs typeface="+mn-cs"/>
              </a:rPr>
              <a:t>ByteCrunch</a:t>
            </a:r>
            <a:r>
              <a:rPr lang="en-US" sz="1700" i="1" kern="1200" dirty="0">
                <a:solidFill>
                  <a:schemeClr val="tx1"/>
                </a:solidFill>
                <a:latin typeface="+mn-lt"/>
                <a:ea typeface="+mn-ea"/>
                <a:cs typeface="+mn-cs"/>
              </a:rPr>
              <a:t>, we don’t just sell snacks; we sell energy and happiness. Imagine this: You’re hiking with friends, and you pull out our protein-packed energy bar. It’s delicious, guilt-free, and keeps you going for hours. That’s the magic of </a:t>
            </a:r>
            <a:r>
              <a:rPr lang="en-US" sz="1700" i="1" kern="1200" dirty="0" err="1">
                <a:solidFill>
                  <a:schemeClr val="tx1"/>
                </a:solidFill>
                <a:latin typeface="+mn-lt"/>
                <a:ea typeface="+mn-ea"/>
                <a:cs typeface="+mn-cs"/>
              </a:rPr>
              <a:t>ByteCrunch</a:t>
            </a:r>
            <a:r>
              <a:rPr lang="en-US" sz="1700" i="1" kern="1200" dirty="0">
                <a:solidFill>
                  <a:schemeClr val="tx1"/>
                </a:solidFill>
                <a:latin typeface="+mn-lt"/>
                <a:ea typeface="+mn-ea"/>
                <a:cs typeface="+mn-cs"/>
              </a:rPr>
              <a:t>.”</a:t>
            </a:r>
            <a:endParaRPr lang="en-US" sz="1700" kern="1200" dirty="0">
              <a:solidFill>
                <a:schemeClr val="tx1"/>
              </a:solidFill>
              <a:latin typeface="+mn-lt"/>
              <a:ea typeface="+mn-ea"/>
              <a:cs typeface="+mn-cs"/>
            </a:endParaRPr>
          </a:p>
        </p:txBody>
      </p:sp>
      <p:pic>
        <p:nvPicPr>
          <p:cNvPr id="3118" name="Picture 3117">
            <a:extLst>
              <a:ext uri="{FF2B5EF4-FFF2-40B4-BE49-F238E27FC236}">
                <a16:creationId xmlns:a16="http://schemas.microsoft.com/office/drawing/2014/main" id="{EADEB664-8EA5-C770-8AB8-95E053C0AD94}"/>
              </a:ext>
            </a:extLst>
          </p:cNvPr>
          <p:cNvPicPr>
            <a:picLocks noChangeAspect="1"/>
          </p:cNvPicPr>
          <p:nvPr/>
        </p:nvPicPr>
        <p:blipFill>
          <a:blip r:embed="rId3"/>
          <a:srcRect l="25055" r="20830" b="2"/>
          <a:stretch/>
        </p:blipFill>
        <p:spPr>
          <a:xfrm>
            <a:off x="7675658" y="2093976"/>
            <a:ext cx="3941064" cy="4096512"/>
          </a:xfrm>
          <a:prstGeom prst="rect">
            <a:avLst/>
          </a:prstGeom>
        </p:spPr>
      </p:pic>
    </p:spTree>
    <p:extLst>
      <p:ext uri="{BB962C8B-B14F-4D97-AF65-F5344CB8AC3E}">
        <p14:creationId xmlns:p14="http://schemas.microsoft.com/office/powerpoint/2010/main" val="4519776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1556</Words>
  <Application>Microsoft Macintosh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Aharoni</vt:lpstr>
      <vt:lpstr>Arial</vt:lpstr>
      <vt:lpstr>Calibri</vt:lpstr>
      <vt:lpstr>Office Theme</vt:lpstr>
      <vt:lpstr>PowerPoint Presentation</vt:lpstr>
      <vt:lpstr>INTRODUCTION</vt:lpstr>
      <vt:lpstr>ELEVATOR PITCHES</vt:lpstr>
      <vt:lpstr>INVESTOR  PITCHES</vt:lpstr>
      <vt:lpstr>INVESTOR PITCHES</vt:lpstr>
      <vt:lpstr>CORPORATE PITCHES</vt:lpstr>
      <vt:lpstr>MEDIA &amp; PUBLIC PITCHES</vt:lpstr>
      <vt:lpstr>CRISIS PITCHES</vt:lpstr>
      <vt:lpstr>CREATIVE PITCHES</vt:lpstr>
      <vt:lpstr>REALLY WHAT IS THE BIG DEAL????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Torti Ama-Njoku</dc:creator>
  <cp:lastModifiedBy>Torti Ama-Njoku</cp:lastModifiedBy>
  <cp:revision>31</cp:revision>
  <dcterms:created xsi:type="dcterms:W3CDTF">2024-02-09T15:24:14Z</dcterms:created>
  <dcterms:modified xsi:type="dcterms:W3CDTF">2024-11-26T22:03:08Z</dcterms:modified>
</cp:coreProperties>
</file>